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Hakgyoansim Rikodeo R"/>
      <p:regular r:id="rId18"/>
    </p:embeddedFont>
    <p:embeddedFont>
      <p:font typeface="Pretendard Light"/>
      <p:regular r:id="rId19"/>
    </p:embeddedFont>
    <p:embeddedFont>
      <p:font typeface="Gmarket Sans Bold"/>
      <p:bold r:id="rId20"/>
    </p:embeddedFont>
    <p:embeddedFont>
      <p:font typeface="Pretendard ExtraBold"/>
      <p:bold r:id="rId21"/>
    </p:embeddedFont>
    <p:embeddedFont>
      <p:font typeface="Pretendard Medium"/>
      <p:bold r:id="rId22"/>
    </p:embeddedFont>
    <p:embeddedFont>
      <p:font typeface="Pretendard Bold"/>
      <p:bold r:id="rId23"/>
    </p:embeddedFont>
    <p:embeddedFont>
      <p:font typeface="Pinyon Script"/>
      <p:regular r:id="rId24"/>
    </p:embeddedFont>
    <p:embeddedFont>
      <p:font typeface="Pretendard SemiBold"/>
      <p:bold r:id="rId25"/>
    </p:embeddedFont>
    <p:embeddedFont>
      <p:font typeface="Pretendard Regular"/>
      <p:regular r:id="rId26"/>
    </p:embeddedFont>
    <p:embeddedFont>
      <p:font typeface="Prompt-Light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.fntdata" Type="http://schemas.openxmlformats.org/officeDocument/2006/relationships/font"/><Relationship Id="rId19" Target="fonts/font2.fntdata" Type="http://schemas.openxmlformats.org/officeDocument/2006/relationships/font"/><Relationship Id="rId2" Target="presProps.xml" Type="http://schemas.openxmlformats.org/officeDocument/2006/relationships/presProps"/><Relationship Id="rId20" Target="fonts/font3.fntdata" Type="http://schemas.openxmlformats.org/officeDocument/2006/relationships/font"/><Relationship Id="rId21" Target="fonts/font4.fntdata" Type="http://schemas.openxmlformats.org/officeDocument/2006/relationships/font"/><Relationship Id="rId22" Target="fonts/font5.fntdata" Type="http://schemas.openxmlformats.org/officeDocument/2006/relationships/font"/><Relationship Id="rId23" Target="fonts/font6.fntdata" Type="http://schemas.openxmlformats.org/officeDocument/2006/relationships/font"/><Relationship Id="rId24" Target="fonts/font7.fntdata" Type="http://schemas.openxmlformats.org/officeDocument/2006/relationships/font"/><Relationship Id="rId25" Target="fonts/font8.fntdata" Type="http://schemas.openxmlformats.org/officeDocument/2006/relationships/font"/><Relationship Id="rId26" Target="fonts/font9.fntdata" Type="http://schemas.openxmlformats.org/officeDocument/2006/relationships/font"/><Relationship Id="rId27" Target="fonts/font1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6.png" Type="http://schemas.openxmlformats.org/officeDocument/2006/relationships/image"/><Relationship Id="rId5" Target="https://github.com/ziuom/ziuom/tree/af228249bff1bf64d7f769c7be84d1566d1dd36f/%EC%9E%AC%ED%99%9C%EC%9A%A9_%EB%B6%84%EB%A5%98%EB%AA%A8%EB%8D%B8" TargetMode="External" Type="http://schemas.openxmlformats.org/officeDocument/2006/relationships/hyperlink"/><Relationship Id="rId6" Target="../media/image3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26.png" Type="http://schemas.openxmlformats.org/officeDocument/2006/relationships/image"/><Relationship Id="rId6" Target="https://github.com/ziuom/ziuom/tree/6edcb774849815b9aa4c9eca3dd81991f794ea0c/%EC%99%93%EC%B1%A0_%EC%9B%B9%ED%81%AC%EB%A1%A4%EB%A7%81" TargetMode="External" Type="http://schemas.openxmlformats.org/officeDocument/2006/relationships/hyperlink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12" Target="../media/image15.png" Type="http://schemas.openxmlformats.org/officeDocument/2006/relationships/image"/><Relationship Id="rId13" Target="../media/image16.png" Type="http://schemas.openxmlformats.org/officeDocument/2006/relationships/image"/><Relationship Id="rId14" Target="../media/image17.png" Type="http://schemas.openxmlformats.org/officeDocument/2006/relationships/image"/><Relationship Id="rId15" Target="../media/image18.png" Type="http://schemas.openxmlformats.org/officeDocument/2006/relationships/image"/><Relationship Id="rId16" Target="../media/image19.png" Type="http://schemas.openxmlformats.org/officeDocument/2006/relationships/image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https://github.com/HarinWon/Poly-Tsero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6.png" Type="http://schemas.openxmlformats.org/officeDocument/2006/relationships/image"/><Relationship Id="rId5" Target="https://github.com/ziuom/ziuom/tree/6edcb774849815b9aa4c9eca3dd81991f794ea0c/%EC%96%BC%EA%B5%B4_%ED%91%9C%EC%A0%95%EC%9D%B8%EC%8B%9D" TargetMode="External" Type="http://schemas.openxmlformats.org/officeDocument/2006/relationships/hyperlink"/><Relationship Id="rId6" Target="../media/image27.png" Type="http://schemas.openxmlformats.org/officeDocument/2006/relationships/image"/><Relationship Id="rId7" Target="../media/9028_video_325445d5.d92faa.mp4" Type="http://schemas.microsoft.com/office/2007/relationships/media"/><Relationship Id="rId8" Target="../media/9028_video_325445d5.d92faa.mp4" Type="http://schemas.openxmlformats.org/officeDocument/2006/relationships/video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8.png" Type="http://schemas.openxmlformats.org/officeDocument/2006/relationships/image"/><Relationship Id="rId4" Target="../media/image26.png" Type="http://schemas.openxmlformats.org/officeDocument/2006/relationships/image"/><Relationship Id="rId5" Target="https://github.com/ziuom/ziuom/tree/8304ae3ce14a5ff06c182d6cd88108ff1b105725/%EC%9E%A5%EC%95%A0%EC%9D%B8%EC%8B%9C%EC%84%A4%EA%B2%80%EC%83%89" TargetMode="External" Type="http://schemas.openxmlformats.org/officeDocument/2006/relationships/hyperlink"/><Relationship Id="rId6" Target="../media/image2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6.png" Type="http://schemas.openxmlformats.org/officeDocument/2006/relationships/image"/><Relationship Id="rId5" Target="https://github.com/ziuom/ziuom/blob/c1d8cbb0da662f25175d88e952b4790c68b8d744/%EA%B9%80%EC%A7%80%EC%9B%90_%EC%BC%80%EB%9D%BC%EC%8A%A4%EB%94%A5%EB%9F%AC%EB%8B%9D_pizza__vs_icecream.ipynb" TargetMode="External" Type="http://schemas.openxmlformats.org/officeDocument/2006/relationships/hyperlink"/><Relationship Id="rId6" Target="../media/image3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6.png" Type="http://schemas.openxmlformats.org/officeDocument/2006/relationships/image"/><Relationship Id="rId5" Target="https://github.com/ziuom/ziuom/blob/ec2f68077f311cf507b3ef5a0b3e0b82f81ba155/%EC%9D%B4%EB%AF%B8%EC%A7%80%ED%95%84%ED%84%B0%EC%97%B0%EC%82%B0(GUI_%EB%AF%B8%EC%A0%81%EC%9A%A9).ipynb" TargetMode="External" Type="http://schemas.openxmlformats.org/officeDocument/2006/relationships/hyperlink"/><Relationship Id="rId6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8787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05100" y="-1422400"/>
            <a:ext cx="12877800" cy="13131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946400" y="3441700"/>
            <a:ext cx="12382500" cy="311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500" b="false" i="false" u="none" strike="noStrike" spc="-200">
                <a:solidFill>
                  <a:srgbClr val="2D2D2D"/>
                </a:solidFill>
                <a:latin typeface="Hakgyoansim Rikodeo R"/>
              </a:rPr>
              <a:t>Portfolio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940300" y="2489200"/>
            <a:ext cx="84201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5369"/>
              </a:lnSpc>
            </a:pPr>
            <a:r>
              <a:rPr lang="ko-KR" sz="4400" b="false" i="false" u="none" strike="noStrike" spc="-300">
                <a:solidFill>
                  <a:srgbClr val="3C3C3C"/>
                </a:solidFill>
                <a:ea typeface="Pretendard Light"/>
              </a:rPr>
              <a:t>노력하는</a:t>
            </a:r>
            <a:r>
              <a:rPr lang="en-US" sz="4400" b="false" i="false" u="none" strike="noStrike" spc="-300">
                <a:solidFill>
                  <a:srgbClr val="3C3C3C"/>
                </a:solidFill>
                <a:latin typeface="Pretendard Light"/>
              </a:rPr>
              <a:t> </a:t>
            </a:r>
            <a:r>
              <a:rPr lang="ko-KR" sz="4400" b="false" i="false" u="none" strike="noStrike" spc="-300">
                <a:solidFill>
                  <a:srgbClr val="3C3C3C"/>
                </a:solidFill>
                <a:ea typeface="Pretendard Light"/>
              </a:rPr>
              <a:t>개발자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60400" y="355600"/>
            <a:ext cx="1320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 spc="100">
                <a:solidFill>
                  <a:srgbClr val="FFFFFF"/>
                </a:solidFill>
                <a:ea typeface="Gmarket Sans Bold"/>
              </a:rPr>
              <a:t>김지원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881100" y="3302000"/>
            <a:ext cx="4318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C2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9300" y="2857500"/>
            <a:ext cx="9880600" cy="322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3630"/>
              </a:lnSpc>
            </a:pPr>
            <a:r>
              <a:rPr lang="en-US" sz="2000" b="false" i="false" u="none" strike="noStrike" spc="-200">
                <a:solidFill>
                  <a:srgbClr val="FFFFFF"/>
                </a:solidFill>
                <a:highlight>
                  <a:srgbClr val="D94925"/>
                </a:highlight>
                <a:latin typeface="Pretendard Regular"/>
              </a:rPr>
              <a:t>Microsoft</a:t>
            </a:r>
            <a:r>
              <a:rPr lang="ko-KR" sz="2000" b="false" i="false" u="none" strike="noStrike" spc="-200">
                <a:solidFill>
                  <a:srgbClr val="FFFFFF"/>
                </a:solidFill>
                <a:highlight>
                  <a:srgbClr val="D94925"/>
                </a:highlight>
                <a:ea typeface="Pretendard Regular"/>
              </a:rPr>
              <a:t>사의</a:t>
            </a:r>
            <a:r>
              <a:rPr lang="en-US" sz="2000" b="false" i="false" u="none" strike="noStrike" spc="-200">
                <a:solidFill>
                  <a:srgbClr val="FFFFFF"/>
                </a:solidFill>
                <a:highlight>
                  <a:srgbClr val="D94925"/>
                </a:highlight>
                <a:latin typeface="Pretendard Regular"/>
              </a:rPr>
              <a:t> Azure Portal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을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이용하여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만든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'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재활용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쓰레기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분류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'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인공지능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모델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3630"/>
              </a:lnSpc>
            </a:pP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최근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가속화되고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있는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지구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온난화를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막기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위해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개인이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할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수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있는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최대한의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노력이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'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분리수거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'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인데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,</a:t>
            </a:r>
          </a:p>
          <a:p>
            <a:pPr algn="l" lvl="0">
              <a:lnSpc>
                <a:spcPct val="133630"/>
              </a:lnSpc>
            </a:pP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이마저도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제대로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되지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않고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있다는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기사를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읽고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개발하게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되었다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3630"/>
              </a:lnSpc>
            </a:pP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3630"/>
              </a:lnSpc>
            </a:pP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플라스틱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,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스티로폼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,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유리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,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비닐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,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캔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,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종이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총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6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가지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종류로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쓰레기를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분류할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수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있다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3630"/>
              </a:lnSpc>
            </a:pP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모델의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정확성은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6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가지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소재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모두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98%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가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넘어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매우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높은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수준이다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3630"/>
              </a:lnSpc>
            </a:pP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3630"/>
              </a:lnSpc>
            </a:pP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사용자가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인공지능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모델에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사진을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넣으면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사진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속에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있는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쓰레기가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어떤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종류인지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분류해준다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49300" y="711200"/>
            <a:ext cx="59817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2960"/>
              </a:lnSpc>
            </a:pPr>
            <a:r>
              <a:rPr lang="ko-KR" sz="8000" b="false" i="false" u="none" strike="noStrike">
                <a:solidFill>
                  <a:srgbClr val="2D2D2D"/>
                </a:solidFill>
                <a:highlight>
                  <a:srgbClr val="FFFFFF"/>
                </a:highlight>
                <a:ea typeface="Pretendard Bold"/>
              </a:rPr>
              <a:t>재활용</a:t>
            </a:r>
            <a:r>
              <a:rPr lang="en-US" sz="8000" b="false" i="false" u="none" strike="noStrike">
                <a:solidFill>
                  <a:srgbClr val="2D2D2D"/>
                </a:solidFill>
                <a:highlight>
                  <a:srgbClr val="FFFFFF"/>
                </a:highlight>
                <a:latin typeface="Pretendard Bold"/>
              </a:rPr>
              <a:t> </a:t>
            </a:r>
            <a:r>
              <a:rPr lang="ko-KR" sz="8000" b="false" i="false" u="none" strike="noStrike">
                <a:solidFill>
                  <a:srgbClr val="2D2D2D"/>
                </a:solidFill>
                <a:highlight>
                  <a:srgbClr val="FFFFFF"/>
                </a:highlight>
                <a:ea typeface="Pretendard Bold"/>
              </a:rPr>
              <a:t>분류</a:t>
            </a:r>
            <a:r>
              <a:rPr lang="en-US" sz="8000" b="false" i="false" u="none" strike="noStrike" spc="-700">
                <a:solidFill>
                  <a:srgbClr val="D94925"/>
                </a:solidFill>
                <a:latin typeface="Pretendard Bold"/>
              </a:rPr>
              <a:t>.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2640000">
            <a:off x="16878300" y="1028700"/>
            <a:ext cx="546100" cy="12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145000" y="9525000"/>
            <a:ext cx="546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true" i="false" u="none" strike="noStrike">
                <a:solidFill>
                  <a:srgbClr val="2D2D2D"/>
                </a:solidFill>
                <a:latin typeface="Pinyon Script"/>
              </a:rPr>
              <a:t>08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98500" y="2451100"/>
            <a:ext cx="5575300" cy="12700"/>
          </a:xfrm>
          <a:prstGeom prst="rect">
            <a:avLst/>
          </a:prstGeom>
        </p:spPr>
      </p:pic>
      <p:pic>
        <p:nvPicPr>
          <p:cNvPr name="Picture 7" id="7">
            <a:hlinkClick r:id="rId5" tooltip="https://github.com/ziuom/ziuom/tree/af228249bff1bf64d7f769c7be84d1566d1dd36f/%EC%9E%AC%ED%99%9C%EC%9A%A9_%EB%B6%84%EB%A5%98%EB%AA%A8%EB%8D%B8"/>
          </p:cNvPr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273800" y="1231900"/>
            <a:ext cx="1422400" cy="142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845800" y="1803400"/>
            <a:ext cx="6096000" cy="6667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7950200" y="215900"/>
            <a:ext cx="24003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400" b="false" i="false" u="none" strike="noStrike" spc="100">
                <a:solidFill>
                  <a:srgbClr val="3C3C3C"/>
                </a:solidFill>
                <a:latin typeface="Gmarket Sans Bold"/>
              </a:rPr>
              <a:t>PORTFOLIO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9300" y="6819900"/>
            <a:ext cx="9639300" cy="2705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96710"/>
              </a:lnSpc>
            </a:pP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주제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.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SemiBold"/>
              </a:rPr>
              <a:t>   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재활용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쓰레기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분류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AI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모델</a:t>
            </a:r>
          </a:p>
          <a:p>
            <a:pPr algn="l" lvl="0">
              <a:lnSpc>
                <a:spcPct val="196710"/>
              </a:lnSpc>
            </a:pP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클라우드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 </a:t>
            </a: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플랫폼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.   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Regular"/>
              </a:rPr>
              <a:t>Azure Portal</a:t>
            </a:r>
          </a:p>
          <a:p>
            <a:pPr algn="l" lvl="0">
              <a:lnSpc>
                <a:spcPct val="196710"/>
              </a:lnSpc>
            </a:pP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데이터셋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.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Regular"/>
              </a:rPr>
              <a:t>   Kaggle, Roboflow</a:t>
            </a:r>
          </a:p>
          <a:p>
            <a:pPr algn="l" lvl="0">
              <a:lnSpc>
                <a:spcPct val="196710"/>
              </a:lnSpc>
            </a:pP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업로드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 </a:t>
            </a: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채널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.   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GitHub(pdf)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C2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9300" y="711200"/>
            <a:ext cx="59817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2960"/>
              </a:lnSpc>
            </a:pPr>
            <a:r>
              <a:rPr lang="ko-KR" sz="8000" b="false" i="false" u="none" strike="noStrike">
                <a:solidFill>
                  <a:srgbClr val="2D2D2D"/>
                </a:solidFill>
                <a:highlight>
                  <a:srgbClr val="FFFFFF"/>
                </a:highlight>
                <a:ea typeface="Pretendard Bold"/>
              </a:rPr>
              <a:t>웹</a:t>
            </a:r>
            <a:r>
              <a:rPr lang="en-US" sz="8000" b="false" i="false" u="none" strike="noStrike">
                <a:solidFill>
                  <a:srgbClr val="2D2D2D"/>
                </a:solidFill>
                <a:highlight>
                  <a:srgbClr val="FFFFFF"/>
                </a:highlight>
                <a:latin typeface="Pretendard Bold"/>
              </a:rPr>
              <a:t> </a:t>
            </a:r>
            <a:r>
              <a:rPr lang="ko-KR" sz="8000" b="false" i="false" u="none" strike="noStrike">
                <a:solidFill>
                  <a:srgbClr val="2D2D2D"/>
                </a:solidFill>
                <a:highlight>
                  <a:srgbClr val="FFFFFF"/>
                </a:highlight>
                <a:ea typeface="Pretendard Bold"/>
              </a:rPr>
              <a:t>크롤링</a:t>
            </a:r>
            <a:r>
              <a:rPr lang="en-US" sz="8000" b="false" i="false" u="none" strike="noStrike" spc="-700">
                <a:solidFill>
                  <a:srgbClr val="D94925"/>
                </a:solidFill>
                <a:latin typeface="Pretendard Bold"/>
              </a:rPr>
              <a:t>.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2640000">
            <a:off x="16878300" y="1028700"/>
            <a:ext cx="546100" cy="12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7145000" y="9525000"/>
            <a:ext cx="546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true" i="false" u="none" strike="noStrike">
                <a:solidFill>
                  <a:srgbClr val="2D2D2D"/>
                </a:solidFill>
                <a:latin typeface="Pinyon Script"/>
              </a:rPr>
              <a:t>09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49300" y="2844800"/>
            <a:ext cx="9880600" cy="3517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33630"/>
              </a:lnSpc>
            </a:pPr>
            <a:r>
              <a:rPr lang="en-US" sz="2000" b="false" i="false" u="none" strike="noStrike" spc="-200">
                <a:solidFill>
                  <a:srgbClr val="FFFFFF"/>
                </a:solidFill>
                <a:highlight>
                  <a:srgbClr val="D94925"/>
                </a:highlight>
                <a:latin typeface="Pretendard Regular"/>
              </a:rPr>
              <a:t>Flask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와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en-US" sz="2000" b="false" i="false" u="none" strike="noStrike" spc="-200">
                <a:solidFill>
                  <a:srgbClr val="FFFFFF"/>
                </a:solidFill>
                <a:highlight>
                  <a:srgbClr val="D94925"/>
                </a:highlight>
                <a:latin typeface="Pretendard Regular"/>
              </a:rPr>
              <a:t>BeautifulSoup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을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이용하여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한국의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영화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추천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서비스인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'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왓챠피디아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'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사이트를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웹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크롤링하고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,</a:t>
            </a:r>
          </a:p>
          <a:p>
            <a:pPr algn="l" lvl="0">
              <a:lnSpc>
                <a:spcPct val="133630"/>
              </a:lnSpc>
            </a:pP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실시간으로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 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박스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오피스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TOP10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목록을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나타내는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사이트를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제작하였다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3630"/>
              </a:lnSpc>
            </a:pP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예매율을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기준으로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순위를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매긴다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3630"/>
              </a:lnSpc>
            </a:pP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3630"/>
              </a:lnSpc>
            </a:pP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영화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제목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개봉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연도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및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국가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예매율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누적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관객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수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등을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나타낸다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3630"/>
              </a:lnSpc>
            </a:pP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3630"/>
              </a:lnSpc>
            </a:pPr>
            <a:r>
              <a:rPr lang="en-US" sz="1800" b="false" i="false" u="none" strike="noStrike">
                <a:solidFill>
                  <a:srgbClr val="3C3C3C"/>
                </a:solidFill>
                <a:latin typeface="Pretendard Regular"/>
              </a:rPr>
              <a:t>(</a:t>
            </a:r>
            <a:r>
              <a:rPr lang="ko-KR" sz="1800" b="false" i="false" u="none" strike="noStrike">
                <a:solidFill>
                  <a:srgbClr val="3C3C3C"/>
                </a:solidFill>
                <a:ea typeface="Pretendard Regular"/>
              </a:rPr>
              <a:t>현재</a:t>
            </a:r>
            <a:r>
              <a:rPr lang="en-US" sz="18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C3C3C"/>
                </a:solidFill>
                <a:ea typeface="Pretendard Regular"/>
              </a:rPr>
              <a:t>왓챠피디아의</a:t>
            </a:r>
            <a:r>
              <a:rPr lang="en-US" sz="18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C3C3C"/>
                </a:solidFill>
                <a:ea typeface="Pretendard Regular"/>
              </a:rPr>
              <a:t>링크가</a:t>
            </a:r>
            <a:r>
              <a:rPr lang="en-US" sz="18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C3C3C"/>
                </a:solidFill>
                <a:ea typeface="Pretendard Regular"/>
              </a:rPr>
              <a:t>바뀌어서</a:t>
            </a:r>
            <a:r>
              <a:rPr lang="en-US" sz="18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C3C3C"/>
                </a:solidFill>
                <a:ea typeface="Pretendard Regular"/>
              </a:rPr>
              <a:t>오류가</a:t>
            </a:r>
            <a:r>
              <a:rPr lang="en-US" sz="18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C3C3C"/>
                </a:solidFill>
                <a:ea typeface="Pretendard Regular"/>
              </a:rPr>
              <a:t>발생하여</a:t>
            </a:r>
            <a:r>
              <a:rPr lang="en-US" sz="1800" b="false" i="false" u="none" strike="noStrike">
                <a:solidFill>
                  <a:srgbClr val="3C3C3C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3C3C3C"/>
                </a:solidFill>
                <a:ea typeface="Pretendard Regular"/>
              </a:rPr>
              <a:t>수정</a:t>
            </a:r>
            <a:r>
              <a:rPr lang="en-US" sz="18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C3C3C"/>
                </a:solidFill>
                <a:ea typeface="Pretendard Regular"/>
              </a:rPr>
              <a:t>중에</a:t>
            </a:r>
            <a:r>
              <a:rPr lang="en-US" sz="18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C3C3C"/>
                </a:solidFill>
                <a:ea typeface="Pretendard Regular"/>
              </a:rPr>
              <a:t>있습니다</a:t>
            </a:r>
            <a:r>
              <a:rPr lang="en-US" sz="1800" b="false" i="false" u="none" strike="noStrike">
                <a:solidFill>
                  <a:srgbClr val="3C3C3C"/>
                </a:solidFill>
                <a:latin typeface="Pretendard Regular"/>
              </a:rPr>
              <a:t>.)</a:t>
            </a:r>
          </a:p>
          <a:p>
            <a:pPr algn="l" lvl="0">
              <a:lnSpc>
                <a:spcPct val="133630"/>
              </a:lnSpc>
            </a:pPr>
            <a:r>
              <a:rPr lang="en-US" sz="1800" b="false" i="false" u="none" strike="noStrike">
                <a:solidFill>
                  <a:srgbClr val="3C3C3C"/>
                </a:solidFill>
                <a:latin typeface="Pretendard Regular"/>
              </a:rPr>
              <a:t>(</a:t>
            </a:r>
            <a:r>
              <a:rPr lang="ko-KR" sz="1800" b="false" i="false" u="none" strike="noStrike">
                <a:solidFill>
                  <a:srgbClr val="3C3C3C"/>
                </a:solidFill>
                <a:ea typeface="Pretendard Regular"/>
              </a:rPr>
              <a:t>사진은</a:t>
            </a:r>
            <a:r>
              <a:rPr lang="en-US" sz="18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C3C3C"/>
                </a:solidFill>
                <a:ea typeface="Pretendard Regular"/>
              </a:rPr>
              <a:t>올해</a:t>
            </a:r>
            <a:r>
              <a:rPr lang="en-US" sz="1800" b="false" i="false" u="none" strike="noStrike">
                <a:solidFill>
                  <a:srgbClr val="3C3C3C"/>
                </a:solidFill>
                <a:latin typeface="Pretendard Regular"/>
              </a:rPr>
              <a:t> 9</a:t>
            </a:r>
            <a:r>
              <a:rPr lang="ko-KR" sz="1800" b="false" i="false" u="none" strike="noStrike">
                <a:solidFill>
                  <a:srgbClr val="3C3C3C"/>
                </a:solidFill>
                <a:ea typeface="Pretendard Regular"/>
              </a:rPr>
              <a:t>월</a:t>
            </a:r>
            <a:r>
              <a:rPr lang="en-US" sz="18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C3C3C"/>
                </a:solidFill>
                <a:ea typeface="Pretendard Regular"/>
              </a:rPr>
              <a:t>중</a:t>
            </a:r>
            <a:r>
              <a:rPr lang="en-US" sz="18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C3C3C"/>
                </a:solidFill>
                <a:ea typeface="Pretendard Regular"/>
              </a:rPr>
              <a:t>개발한</a:t>
            </a:r>
            <a:r>
              <a:rPr lang="en-US" sz="18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C3C3C"/>
                </a:solidFill>
                <a:ea typeface="Pretendard Regular"/>
              </a:rPr>
              <a:t>사이트를</a:t>
            </a:r>
            <a:r>
              <a:rPr lang="en-US" sz="18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C3C3C"/>
                </a:solidFill>
                <a:ea typeface="Pretendard Regular"/>
              </a:rPr>
              <a:t>캡처한</a:t>
            </a:r>
            <a:r>
              <a:rPr lang="en-US" sz="18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C3C3C"/>
                </a:solidFill>
                <a:ea typeface="Pretendard Regular"/>
              </a:rPr>
              <a:t>것이고</a:t>
            </a:r>
            <a:r>
              <a:rPr lang="en-US" sz="1800" b="false" i="false" u="none" strike="noStrike">
                <a:solidFill>
                  <a:srgbClr val="3C3C3C"/>
                </a:solidFill>
                <a:latin typeface="Pretendard Regular"/>
              </a:rPr>
              <a:t>,</a:t>
            </a:r>
          </a:p>
          <a:p>
            <a:pPr algn="l" lvl="0">
              <a:lnSpc>
                <a:spcPct val="133630"/>
              </a:lnSpc>
            </a:pPr>
            <a:r>
              <a:rPr lang="ko-KR" sz="1800" b="false" i="false" u="none" strike="noStrike">
                <a:solidFill>
                  <a:srgbClr val="3C3C3C"/>
                </a:solidFill>
                <a:ea typeface="Pretendard Regular"/>
              </a:rPr>
              <a:t>연결</a:t>
            </a:r>
            <a:r>
              <a:rPr lang="en-US" sz="18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C3C3C"/>
                </a:solidFill>
                <a:ea typeface="Pretendard Regular"/>
              </a:rPr>
              <a:t>되어</a:t>
            </a:r>
            <a:r>
              <a:rPr lang="en-US" sz="18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C3C3C"/>
                </a:solidFill>
                <a:ea typeface="Pretendard Regular"/>
              </a:rPr>
              <a:t>있는</a:t>
            </a:r>
            <a:r>
              <a:rPr lang="en-US" sz="1800" b="false" i="false" u="none" strike="noStrike">
                <a:solidFill>
                  <a:srgbClr val="3C3C3C"/>
                </a:solidFill>
                <a:latin typeface="Pretendard Regular"/>
              </a:rPr>
              <a:t> GitHub </a:t>
            </a:r>
            <a:r>
              <a:rPr lang="ko-KR" sz="1800" b="false" i="false" u="none" strike="noStrike">
                <a:solidFill>
                  <a:srgbClr val="3C3C3C"/>
                </a:solidFill>
                <a:ea typeface="Pretendard Regular"/>
              </a:rPr>
              <a:t>링크는</a:t>
            </a:r>
            <a:r>
              <a:rPr lang="en-US" sz="18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C3C3C"/>
                </a:solidFill>
                <a:ea typeface="Pretendard Regular"/>
              </a:rPr>
              <a:t>수정</a:t>
            </a:r>
            <a:r>
              <a:rPr lang="en-US" sz="18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C3C3C"/>
                </a:solidFill>
                <a:ea typeface="Pretendard Regular"/>
              </a:rPr>
              <a:t>중인</a:t>
            </a:r>
            <a:r>
              <a:rPr lang="en-US" sz="18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C3C3C"/>
                </a:solidFill>
                <a:ea typeface="Pretendard Regular"/>
              </a:rPr>
              <a:t>코드입니다</a:t>
            </a:r>
            <a:r>
              <a:rPr lang="en-US" sz="1800" b="false" i="false" u="none" strike="noStrike">
                <a:solidFill>
                  <a:srgbClr val="3C3C3C"/>
                </a:solidFill>
                <a:latin typeface="Pretendard Regular"/>
              </a:rPr>
              <a:t>.)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98500" y="2451100"/>
            <a:ext cx="4889500" cy="1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60000" y="1739900"/>
            <a:ext cx="6794500" cy="6807200"/>
          </a:xfrm>
          <a:prstGeom prst="rect">
            <a:avLst/>
          </a:prstGeom>
        </p:spPr>
      </p:pic>
      <p:pic>
        <p:nvPicPr>
          <p:cNvPr name="Picture 8" id="8">
            <a:hlinkClick r:id="rId6" tooltip="https://github.com/ziuom/ziuom/tree/6edcb774849815b9aa4c9eca3dd81991f794ea0c/%EC%99%93%EC%B1%A0_%EC%9B%B9%ED%81%AC%EB%A1%A4%EB%A7%81"/>
          </p:cNvPr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664200" y="1231900"/>
            <a:ext cx="1422400" cy="1422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7950200" y="215900"/>
            <a:ext cx="24003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400" b="false" i="false" u="none" strike="noStrike" spc="100">
                <a:solidFill>
                  <a:srgbClr val="3C3C3C"/>
                </a:solidFill>
                <a:latin typeface="Gmarket Sans Bold"/>
              </a:rPr>
              <a:t>PORTFOLIO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9300" y="6819900"/>
            <a:ext cx="8153400" cy="2705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96710"/>
              </a:lnSpc>
            </a:pP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주제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.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SemiBold"/>
              </a:rPr>
              <a:t>   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실시간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박스오피스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데이터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크롤링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사이트</a:t>
            </a:r>
          </a:p>
          <a:p>
            <a:pPr algn="l" lvl="0">
              <a:lnSpc>
                <a:spcPct val="196710"/>
              </a:lnSpc>
            </a:pP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사용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 </a:t>
            </a: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언어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 / </a:t>
            </a: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프레임워크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.   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Regular"/>
              </a:rPr>
              <a:t>Python, Flask</a:t>
            </a:r>
          </a:p>
          <a:p>
            <a:pPr algn="l" lvl="0">
              <a:lnSpc>
                <a:spcPct val="196710"/>
              </a:lnSpc>
            </a:pP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라이브러리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.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Regular"/>
              </a:rPr>
              <a:t>   Requests, BeautifulSoup, Pandas, Selenium, CSV</a:t>
            </a:r>
          </a:p>
          <a:p>
            <a:pPr algn="l" lvl="0">
              <a:lnSpc>
                <a:spcPct val="196710"/>
              </a:lnSpc>
            </a:pP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업로드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 </a:t>
            </a: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채널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.   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GitHub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8787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245100" y="1168400"/>
            <a:ext cx="7810500" cy="79629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162300" y="3200400"/>
            <a:ext cx="11963400" cy="299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900" b="false" i="false" u="none" strike="noStrike" spc="-200">
                <a:solidFill>
                  <a:srgbClr val="2D2D2D"/>
                </a:solidFill>
                <a:latin typeface="Hakgyoansim Rikodeo R"/>
              </a:rPr>
              <a:t>Thank you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965700" y="6184900"/>
            <a:ext cx="83566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5369"/>
              </a:lnSpc>
            </a:pPr>
            <a:r>
              <a:rPr lang="ko-KR" sz="4400" b="false" i="false" u="none" strike="noStrike" spc="-300">
                <a:solidFill>
                  <a:srgbClr val="3C3C3C"/>
                </a:solidFill>
                <a:ea typeface="Pretendard Light"/>
              </a:rPr>
              <a:t>읽어주셔서</a:t>
            </a:r>
            <a:r>
              <a:rPr lang="en-US" sz="4400" b="false" i="false" u="none" strike="noStrike" spc="-300">
                <a:solidFill>
                  <a:srgbClr val="3C3C3C"/>
                </a:solidFill>
                <a:latin typeface="Pretendard Light"/>
              </a:rPr>
              <a:t> </a:t>
            </a:r>
            <a:r>
              <a:rPr lang="ko-KR" sz="4400" b="false" i="false" u="none" strike="noStrike" spc="-300">
                <a:solidFill>
                  <a:srgbClr val="3C3C3C"/>
                </a:solidFill>
                <a:ea typeface="Pretendard Light"/>
              </a:rPr>
              <a:t>감사합니다</a:t>
            </a:r>
            <a:r>
              <a:rPr lang="en-US" sz="4400" b="false" i="false" u="none" strike="noStrike" spc="-300">
                <a:solidFill>
                  <a:srgbClr val="3C3C3C"/>
                </a:solidFill>
                <a:latin typeface="Pretendard Light"/>
              </a:rPr>
              <a:t>.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693900" y="3543300"/>
            <a:ext cx="431800" cy="4318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4592300" y="8255000"/>
            <a:ext cx="2844800" cy="1409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48570"/>
              </a:lnSpc>
            </a:pPr>
            <a:r>
              <a:rPr lang="en-US" sz="1600" b="false" i="false" u="none" strike="noStrike" spc="-100">
                <a:solidFill>
                  <a:srgbClr val="FFFFFF"/>
                </a:solidFill>
                <a:latin typeface="Prompt-Light"/>
              </a:rPr>
              <a:t>T. 010-4983-3301</a:t>
            </a:r>
          </a:p>
          <a:p>
            <a:pPr algn="r" lvl="0">
              <a:lnSpc>
                <a:spcPct val="148570"/>
              </a:lnSpc>
            </a:pPr>
            <a:r>
              <a:rPr lang="en-US" sz="1600" b="false" i="false" u="none" strike="noStrike" spc="-100">
                <a:solidFill>
                  <a:srgbClr val="FFFFFF"/>
                </a:solidFill>
                <a:latin typeface="Prompt-Light"/>
              </a:rPr>
              <a:t>E. kjw3301@naver.com</a:t>
            </a:r>
          </a:p>
          <a:p>
            <a:pPr algn="r" lvl="0">
              <a:lnSpc>
                <a:spcPct val="148570"/>
              </a:lnSpc>
            </a:pPr>
            <a:r>
              <a:rPr lang="en-US" sz="1600" b="false" i="false" u="none" strike="noStrike" spc="-100">
                <a:solidFill>
                  <a:srgbClr val="FFFFFF"/>
                </a:solidFill>
                <a:latin typeface="Prompt-Light"/>
              </a:rPr>
              <a:t>S. @zi._uom</a:t>
            </a:r>
          </a:p>
          <a:p>
            <a:pPr algn="r" lvl="0">
              <a:lnSpc>
                <a:spcPct val="148570"/>
              </a:lnSpc>
            </a:pPr>
            <a:r>
              <a:rPr lang="en-US" sz="1600" b="false" i="false" u="none" strike="noStrike" spc="-100">
                <a:solidFill>
                  <a:srgbClr val="FFFFFF"/>
                </a:solidFill>
                <a:latin typeface="Prompt-Light"/>
              </a:rPr>
              <a:t>G. https://github.com/ziuom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60400" y="355600"/>
            <a:ext cx="1320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 spc="100">
                <a:solidFill>
                  <a:srgbClr val="FFFFFF"/>
                </a:solidFill>
                <a:ea typeface="Gmarket Sans Bold"/>
              </a:rPr>
              <a:t>김지원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8787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200400" y="-2209800"/>
            <a:ext cx="14427200" cy="14706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65300" y="1625600"/>
            <a:ext cx="75311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2000" b="false" i="false" u="none" strike="noStrike" spc="-200">
                <a:solidFill>
                  <a:srgbClr val="2D2D2D"/>
                </a:solidFill>
                <a:ea typeface="Pretendard ExtraBold"/>
              </a:rPr>
              <a:t>목차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5054600"/>
            <a:ext cx="2667000" cy="12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9169400" y="5346700"/>
            <a:ext cx="22733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207499"/>
              </a:lnSpc>
            </a:pPr>
            <a:r>
              <a:rPr lang="ko-KR" sz="2900" b="false" i="false" u="none" strike="noStrike" spc="-200">
                <a:solidFill>
                  <a:srgbClr val="3C3C3C"/>
                </a:solidFill>
                <a:ea typeface="Pretendard Medium"/>
              </a:rPr>
              <a:t>이력사항</a:t>
            </a:r>
            <a:r>
              <a:rPr lang="en-US" sz="2900" b="false" i="false" u="none" strike="noStrike" spc="-200">
                <a:solidFill>
                  <a:srgbClr val="3C3C3C"/>
                </a:solidFill>
                <a:latin typeface="Pretendard Medium"/>
              </a:rPr>
              <a:t> </a:t>
            </a:r>
            <a:r>
              <a:rPr lang="ko-KR" sz="2900" b="false" i="false" u="none" strike="noStrike" spc="-200">
                <a:solidFill>
                  <a:srgbClr val="3C3C3C"/>
                </a:solidFill>
                <a:ea typeface="Pretendard Medium"/>
              </a:rPr>
              <a:t>소개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31300" y="4381500"/>
            <a:ext cx="5715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2D2D2D"/>
                </a:solidFill>
                <a:latin typeface="Gmarket Sans Bold"/>
              </a:rPr>
              <a:t>01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763500" y="5067300"/>
            <a:ext cx="2667000" cy="12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2827000" y="5346700"/>
            <a:ext cx="32258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207499"/>
              </a:lnSpc>
            </a:pPr>
            <a:r>
              <a:rPr lang="ko-KR" sz="2900" b="false" i="false" u="none" strike="noStrike" spc="-200">
                <a:solidFill>
                  <a:srgbClr val="3C3C3C"/>
                </a:solidFill>
                <a:ea typeface="Pretendard Medium"/>
              </a:rPr>
              <a:t>보유</a:t>
            </a:r>
            <a:r>
              <a:rPr lang="en-US" sz="2900" b="false" i="false" u="none" strike="noStrike" spc="-200">
                <a:solidFill>
                  <a:srgbClr val="3C3C3C"/>
                </a:solidFill>
                <a:latin typeface="Pretendard Medium"/>
              </a:rPr>
              <a:t> </a:t>
            </a:r>
            <a:r>
              <a:rPr lang="ko-KR" sz="2900" b="false" i="false" u="none" strike="noStrike" spc="-200">
                <a:solidFill>
                  <a:srgbClr val="3C3C3C"/>
                </a:solidFill>
                <a:ea typeface="Pretendard Medium"/>
              </a:rPr>
              <a:t>스킬</a:t>
            </a:r>
            <a:r>
              <a:rPr lang="en-US" sz="2900" b="false" i="false" u="none" strike="noStrike" spc="-200">
                <a:solidFill>
                  <a:srgbClr val="3C3C3C"/>
                </a:solidFill>
                <a:latin typeface="Pretendard Medium"/>
              </a:rPr>
              <a:t> </a:t>
            </a:r>
            <a:r>
              <a:rPr lang="ko-KR" sz="2900" b="false" i="false" u="none" strike="noStrike" spc="-200">
                <a:solidFill>
                  <a:srgbClr val="3C3C3C"/>
                </a:solidFill>
                <a:ea typeface="Pretendard Medium"/>
              </a:rPr>
              <a:t>강점</a:t>
            </a:r>
            <a:r>
              <a:rPr lang="en-US" sz="2900" b="false" i="false" u="none" strike="noStrike" spc="-200">
                <a:solidFill>
                  <a:srgbClr val="3C3C3C"/>
                </a:solidFill>
                <a:latin typeface="Pretendard Medium"/>
              </a:rPr>
              <a:t> </a:t>
            </a:r>
            <a:r>
              <a:rPr lang="ko-KR" sz="2900" b="false" i="false" u="none" strike="noStrike" spc="-200">
                <a:solidFill>
                  <a:srgbClr val="3C3C3C"/>
                </a:solidFill>
                <a:ea typeface="Pretendard Medium"/>
              </a:rPr>
              <a:t>및</a:t>
            </a:r>
            <a:r>
              <a:rPr lang="en-US" sz="2900" b="false" i="false" u="none" strike="noStrike" spc="-200">
                <a:solidFill>
                  <a:srgbClr val="3C3C3C"/>
                </a:solidFill>
                <a:latin typeface="Pretendard Medium"/>
              </a:rPr>
              <a:t> </a:t>
            </a:r>
            <a:r>
              <a:rPr lang="ko-KR" sz="2900" b="false" i="false" u="none" strike="noStrike" spc="-200">
                <a:solidFill>
                  <a:srgbClr val="3C3C3C"/>
                </a:solidFill>
                <a:ea typeface="Pretendard Medium"/>
              </a:rPr>
              <a:t>역량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687300" y="4381500"/>
            <a:ext cx="7112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2D2D2D"/>
                </a:solidFill>
                <a:latin typeface="Gmarket Sans Bold"/>
              </a:rPr>
              <a:t>02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7988300"/>
            <a:ext cx="2667000" cy="127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9220200" y="8280400"/>
            <a:ext cx="15621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207499"/>
              </a:lnSpc>
            </a:pPr>
            <a:r>
              <a:rPr lang="ko-KR" sz="2900" b="false" i="false" u="none" strike="noStrike" spc="-200">
                <a:solidFill>
                  <a:srgbClr val="3C3C3C"/>
                </a:solidFill>
                <a:ea typeface="Pretendard Medium"/>
              </a:rPr>
              <a:t>자기</a:t>
            </a:r>
            <a:r>
              <a:rPr lang="en-US" sz="2900" b="false" i="false" u="none" strike="noStrike" spc="-200">
                <a:solidFill>
                  <a:srgbClr val="3C3C3C"/>
                </a:solidFill>
                <a:latin typeface="Pretendard Medium"/>
              </a:rPr>
              <a:t> </a:t>
            </a:r>
            <a:r>
              <a:rPr lang="ko-KR" sz="2900" b="false" i="false" u="none" strike="noStrike" spc="-200">
                <a:solidFill>
                  <a:srgbClr val="3C3C3C"/>
                </a:solidFill>
                <a:ea typeface="Pretendard Medium"/>
              </a:rPr>
              <a:t>소개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31300" y="7302500"/>
            <a:ext cx="7620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2D2D2D"/>
                </a:solidFill>
                <a:latin typeface="Gmarket Sans Bold"/>
              </a:rPr>
              <a:t>03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972300" y="1727200"/>
            <a:ext cx="431800" cy="4318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660400" y="355600"/>
            <a:ext cx="1320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 spc="100">
                <a:solidFill>
                  <a:srgbClr val="FFFFFF"/>
                </a:solidFill>
                <a:ea typeface="Gmarket Sans Bold"/>
              </a:rPr>
              <a:t>김지원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725400" y="7988300"/>
            <a:ext cx="2667000" cy="127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2712700" y="7302500"/>
            <a:ext cx="7620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2D2D2D"/>
                </a:solidFill>
                <a:latin typeface="Gmarket Sans Bold"/>
              </a:rPr>
              <a:t>04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776200" y="8280400"/>
            <a:ext cx="22733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207499"/>
              </a:lnSpc>
            </a:pPr>
            <a:r>
              <a:rPr lang="ko-KR" sz="2900" b="false" i="false" u="none" strike="noStrike" spc="-200">
                <a:solidFill>
                  <a:srgbClr val="3C3C3C"/>
                </a:solidFill>
                <a:ea typeface="Pretendard Medium"/>
              </a:rPr>
              <a:t>진행한</a:t>
            </a:r>
            <a:r>
              <a:rPr lang="en-US" sz="2900" b="false" i="false" u="none" strike="noStrike" spc="-200">
                <a:solidFill>
                  <a:srgbClr val="3C3C3C"/>
                </a:solidFill>
                <a:latin typeface="Pretendard Medium"/>
              </a:rPr>
              <a:t> </a:t>
            </a:r>
            <a:r>
              <a:rPr lang="ko-KR" sz="2900" b="false" i="false" u="none" strike="noStrike" spc="-200">
                <a:solidFill>
                  <a:srgbClr val="3C3C3C"/>
                </a:solidFill>
                <a:ea typeface="Pretendard Medium"/>
              </a:rPr>
              <a:t>프로젝트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950200" y="215900"/>
            <a:ext cx="24003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400" b="false" i="false" u="none" strike="noStrike" spc="100">
                <a:solidFill>
                  <a:srgbClr val="3C3C3C"/>
                </a:solidFill>
                <a:latin typeface="Gmarket Sans Bold"/>
              </a:rPr>
              <a:t>PORTFOLIO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71374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98500" y="431800"/>
            <a:ext cx="6654800" cy="1460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8200" b="false" i="false" u="none" strike="noStrike">
                <a:solidFill>
                  <a:srgbClr val="2D2D2D"/>
                </a:solidFill>
                <a:latin typeface="Gmarket Sans Bold"/>
              </a:rPr>
              <a:t>HISTORY</a:t>
            </a:r>
            <a:r>
              <a:rPr lang="en-US" sz="8200" b="false" i="false" u="none" strike="noStrike">
                <a:solidFill>
                  <a:srgbClr val="D94925"/>
                </a:solidFill>
                <a:latin typeface="Gmarket Sans Bold"/>
              </a:rPr>
              <a:t>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98500" y="2120900"/>
            <a:ext cx="4533900" cy="1270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880"/>
              </a:lnSpc>
            </a:pPr>
            <a:r>
              <a:rPr lang="ko-KR" sz="3600" b="false" i="false" u="none" strike="noStrike" spc="-300">
                <a:solidFill>
                  <a:srgbClr val="3C3C3C"/>
                </a:solidFill>
                <a:ea typeface="Pretendard Light"/>
              </a:rPr>
              <a:t>열심히</a:t>
            </a:r>
            <a:r>
              <a:rPr lang="en-US" sz="3600" b="false" i="false" u="none" strike="noStrike" spc="-300">
                <a:solidFill>
                  <a:srgbClr val="3C3C3C"/>
                </a:solidFill>
                <a:latin typeface="Pretendard Light"/>
              </a:rPr>
              <a:t> </a:t>
            </a:r>
            <a:r>
              <a:rPr lang="ko-KR" sz="3600" b="false" i="false" u="none" strike="noStrike" spc="-300">
                <a:solidFill>
                  <a:srgbClr val="3C3C3C"/>
                </a:solidFill>
                <a:ea typeface="Pretendard Light"/>
              </a:rPr>
              <a:t>노력하는</a:t>
            </a:r>
          </a:p>
          <a:p>
            <a:pPr algn="l" lvl="0">
              <a:lnSpc>
                <a:spcPct val="112880"/>
              </a:lnSpc>
            </a:pPr>
            <a:r>
              <a:rPr lang="en-US" sz="3600" b="false" i="false" u="none" strike="noStrike" spc="-300">
                <a:solidFill>
                  <a:srgbClr val="3C3C3C"/>
                </a:solidFill>
                <a:latin typeface="Pretendard Bold"/>
              </a:rPr>
              <a:t>                        </a:t>
            </a:r>
            <a:r>
              <a:rPr lang="ko-KR" sz="3600" b="false" i="false" u="none" strike="noStrike" spc="-300">
                <a:solidFill>
                  <a:srgbClr val="3C3C3C"/>
                </a:solidFill>
                <a:ea typeface="Pretendard Bold"/>
              </a:rPr>
              <a:t>김지원</a:t>
            </a:r>
            <a:r>
              <a:rPr lang="en-US" sz="3600" b="false" i="false" u="none" strike="noStrike" spc="-300">
                <a:solidFill>
                  <a:srgbClr val="3C3C3C"/>
                </a:solidFill>
                <a:latin typeface="Pretendard Medium"/>
              </a:rPr>
              <a:t> </a:t>
            </a:r>
            <a:r>
              <a:rPr lang="ko-KR" sz="3600" b="false" i="false" u="none" strike="noStrike" spc="-300">
                <a:solidFill>
                  <a:srgbClr val="3C3C3C"/>
                </a:solidFill>
                <a:ea typeface="Pretendard Light"/>
              </a:rPr>
              <a:t>입니다</a:t>
            </a:r>
            <a:r>
              <a:rPr lang="en-US" sz="3600" b="false" i="false" u="none" strike="noStrike" spc="-300">
                <a:solidFill>
                  <a:srgbClr val="3C3C3C"/>
                </a:solidFill>
                <a:latin typeface="Pretendard Light"/>
              </a:rPr>
              <a:t>.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2820000">
            <a:off x="5486400" y="4241800"/>
            <a:ext cx="635000" cy="12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7145000" y="9525000"/>
            <a:ext cx="546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true" i="false" u="none" strike="noStrike">
                <a:solidFill>
                  <a:srgbClr val="2D2D2D"/>
                </a:solidFill>
                <a:latin typeface="Pinyon Script"/>
              </a:rPr>
              <a:t>01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467600" y="1447800"/>
            <a:ext cx="3784600" cy="12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7505700" y="1701800"/>
            <a:ext cx="3657600" cy="170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1890"/>
              </a:lnSpc>
            </a:pPr>
            <a:r>
              <a:rPr lang="ko-KR" sz="2000" b="false" i="false" u="none" strike="noStrike" spc="-100">
                <a:solidFill>
                  <a:srgbClr val="2D2D2D"/>
                </a:solidFill>
                <a:ea typeface="Pretendard Medium"/>
              </a:rPr>
              <a:t>이름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Medium"/>
              </a:rPr>
              <a:t>  :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  </a:t>
            </a: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김지원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 (2000.10.05)</a:t>
            </a:r>
          </a:p>
          <a:p>
            <a:pPr algn="l" lvl="0">
              <a:lnSpc>
                <a:spcPct val="151890"/>
              </a:lnSpc>
            </a:pPr>
            <a:r>
              <a:rPr lang="ko-KR" sz="2000" b="false" i="false" u="none" strike="noStrike" spc="-100">
                <a:solidFill>
                  <a:srgbClr val="2D2D2D"/>
                </a:solidFill>
                <a:ea typeface="Pretendard Medium"/>
              </a:rPr>
              <a:t>연락처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Medium"/>
              </a:rPr>
              <a:t>  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Medium"/>
              </a:rPr>
              <a:t>: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  010-4983-3301</a:t>
            </a:r>
          </a:p>
          <a:p>
            <a:pPr algn="l" lvl="0">
              <a:lnSpc>
                <a:spcPct val="151890"/>
              </a:lnSpc>
            </a:pPr>
            <a:r>
              <a:rPr lang="ko-KR" sz="2000" b="false" i="false" u="none" strike="noStrike" spc="-100">
                <a:solidFill>
                  <a:srgbClr val="2D2D2D"/>
                </a:solidFill>
                <a:ea typeface="Pretendard Medium"/>
              </a:rPr>
              <a:t>이메일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Medium"/>
              </a:rPr>
              <a:t>  : 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 kjw3301@naver.com</a:t>
            </a:r>
          </a:p>
          <a:p>
            <a:pPr algn="l" lvl="0">
              <a:lnSpc>
                <a:spcPct val="151890"/>
              </a:lnSpc>
            </a:pPr>
            <a:r>
              <a:rPr lang="ko-KR" sz="2000" b="false" i="false" u="none" strike="noStrike" spc="-100">
                <a:solidFill>
                  <a:srgbClr val="2D2D2D"/>
                </a:solidFill>
                <a:ea typeface="Pretendard Medium"/>
              </a:rPr>
              <a:t>깃허브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Medium"/>
              </a:rPr>
              <a:t> :  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https://github.com/ziuom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05700" y="1028700"/>
            <a:ext cx="3695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800" b="false" i="false" u="none" strike="noStrike">
                <a:solidFill>
                  <a:srgbClr val="2D2D2D"/>
                </a:solidFill>
                <a:ea typeface="Gmarket Sans Bold"/>
              </a:rPr>
              <a:t>정보</a:t>
            </a:r>
            <a:r>
              <a:rPr lang="en-US" sz="1800" b="false" i="false" u="none" strike="noStrike">
                <a:solidFill>
                  <a:srgbClr val="2D2D2D"/>
                </a:solidFill>
                <a:latin typeface="Gmarket Sans Bold"/>
              </a:rPr>
              <a:t>.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505700" y="5029200"/>
            <a:ext cx="3784600" cy="1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505700" y="7696200"/>
            <a:ext cx="3784600" cy="12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92200" y="4483100"/>
            <a:ext cx="4876800" cy="48768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4" id="14"/>
          <p:cNvSpPr txBox="true"/>
          <p:nvPr/>
        </p:nvSpPr>
        <p:spPr>
          <a:xfrm rot="0">
            <a:off x="12153900" y="4076700"/>
            <a:ext cx="28575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800" b="false" i="false" u="none" strike="noStrike">
                <a:solidFill>
                  <a:srgbClr val="2D2D2D"/>
                </a:solidFill>
                <a:ea typeface="Gmarket Sans Bold"/>
              </a:rPr>
              <a:t>보유</a:t>
            </a:r>
            <a:r>
              <a:rPr lang="en-US" sz="1800" b="false" i="false" u="none" strike="noStrike">
                <a:solidFill>
                  <a:srgbClr val="2D2D2D"/>
                </a:solidFill>
                <a:latin typeface="Gmarket Sans Bold"/>
              </a:rPr>
              <a:t> </a:t>
            </a:r>
            <a:r>
              <a:rPr lang="ko-KR" sz="1800" b="false" i="false" u="none" strike="noStrike">
                <a:solidFill>
                  <a:srgbClr val="2D2D2D"/>
                </a:solidFill>
                <a:ea typeface="Gmarket Sans Bold"/>
              </a:rPr>
              <a:t>자격증</a:t>
            </a:r>
            <a:r>
              <a:rPr lang="en-US" sz="1800" b="false" i="false" u="none" strike="noStrike">
                <a:solidFill>
                  <a:srgbClr val="2D2D2D"/>
                </a:solidFill>
                <a:latin typeface="Gmarket Sans Bold"/>
              </a:rPr>
              <a:t>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44500" y="4724400"/>
            <a:ext cx="4330700" cy="218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3550"/>
              </a:lnSpc>
            </a:pP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한국사능력검정시험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 3</a:t>
            </a: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급</a:t>
            </a:r>
          </a:p>
          <a:p>
            <a:pPr algn="l" lvl="0">
              <a:lnSpc>
                <a:spcPct val="153550"/>
              </a:lnSpc>
            </a:pP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컴퓨터활용능력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 2</a:t>
            </a: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급</a:t>
            </a:r>
          </a:p>
          <a:p>
            <a:pPr algn="l" lvl="0">
              <a:lnSpc>
                <a:spcPct val="153550"/>
              </a:lnSpc>
            </a:pP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정보처리기사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필기</a:t>
            </a:r>
          </a:p>
          <a:p>
            <a:pPr algn="l" lvl="0">
              <a:lnSpc>
                <a:spcPct val="153550"/>
              </a:lnSpc>
            </a:pP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Microsoft Azure AI Fundamentals (AI900)</a:t>
            </a:r>
          </a:p>
          <a:p>
            <a:pPr algn="l" lvl="0">
              <a:lnSpc>
                <a:spcPct val="153550"/>
              </a:lnSpc>
            </a:pP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Microsoft Azure Fundamentals (AZ900)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052300" y="4635500"/>
            <a:ext cx="1155700" cy="2997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115800" y="4483100"/>
            <a:ext cx="3784600" cy="127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8839200" y="5270500"/>
            <a:ext cx="27051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1890"/>
              </a:lnSpc>
            </a:pP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서울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계성고등학교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졸업</a:t>
            </a:r>
          </a:p>
          <a:p>
            <a:pPr algn="l" lvl="0">
              <a:lnSpc>
                <a:spcPct val="151890"/>
              </a:lnSpc>
            </a:pP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강릉원주대학교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졸업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416800" y="5181600"/>
            <a:ext cx="1460500" cy="16129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7543800" y="4622800"/>
            <a:ext cx="3695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800" b="false" i="false" u="none" strike="noStrike">
                <a:solidFill>
                  <a:srgbClr val="2D2D2D"/>
                </a:solidFill>
                <a:ea typeface="Gmarket Sans Bold"/>
              </a:rPr>
              <a:t>학력</a:t>
            </a:r>
            <a:r>
              <a:rPr lang="en-US" sz="1800" b="false" i="false" u="none" strike="noStrike">
                <a:solidFill>
                  <a:srgbClr val="2D2D2D"/>
                </a:solidFill>
                <a:latin typeface="Gmarket Sans Bold"/>
              </a:rPr>
              <a:t>.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115800" y="863600"/>
            <a:ext cx="3784600" cy="127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2153900" y="444500"/>
            <a:ext cx="32512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800" b="false" i="false" u="none" strike="noStrike">
                <a:solidFill>
                  <a:srgbClr val="2D2D2D"/>
                </a:solidFill>
                <a:ea typeface="Gmarket Sans Bold"/>
              </a:rPr>
              <a:t>이수</a:t>
            </a:r>
            <a:r>
              <a:rPr lang="en-US" sz="1800" b="false" i="false" u="none" strike="noStrike">
                <a:solidFill>
                  <a:srgbClr val="2D2D2D"/>
                </a:solidFill>
                <a:latin typeface="Gmarket Sans Bold"/>
              </a:rPr>
              <a:t> </a:t>
            </a:r>
            <a:r>
              <a:rPr lang="ko-KR" sz="1800" b="false" i="false" u="none" strike="noStrike">
                <a:solidFill>
                  <a:srgbClr val="2D2D2D"/>
                </a:solidFill>
                <a:ea typeface="Gmarket Sans Bold"/>
              </a:rPr>
              <a:t>및</a:t>
            </a:r>
            <a:r>
              <a:rPr lang="en-US" sz="1800" b="false" i="false" u="none" strike="noStrike">
                <a:solidFill>
                  <a:srgbClr val="2D2D2D"/>
                </a:solidFill>
                <a:latin typeface="Gmarket Sans Bold"/>
              </a:rPr>
              <a:t> </a:t>
            </a:r>
            <a:r>
              <a:rPr lang="ko-KR" sz="1800" b="false" i="false" u="none" strike="noStrike">
                <a:solidFill>
                  <a:srgbClr val="2D2D2D"/>
                </a:solidFill>
                <a:ea typeface="Gmarket Sans Bold"/>
              </a:rPr>
              <a:t>수료</a:t>
            </a:r>
            <a:r>
              <a:rPr lang="en-US" sz="1800" b="false" i="false" u="none" strike="noStrike">
                <a:solidFill>
                  <a:srgbClr val="2D2D2D"/>
                </a:solidFill>
                <a:latin typeface="Gmarket Sans Bold"/>
              </a:rPr>
              <a:t>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487400" y="1079500"/>
            <a:ext cx="44704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파이썬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프로그래밍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기반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인공지능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컨버전스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교육</a:t>
            </a:r>
          </a:p>
          <a:p>
            <a:pPr algn="l" lvl="0">
              <a:lnSpc>
                <a:spcPct val="107899"/>
              </a:lnSpc>
            </a:pP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(</a:t>
            </a: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소프트웨어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교육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혁신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센터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)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039600" y="1016000"/>
            <a:ext cx="1409700" cy="11557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3487400" y="1917700"/>
            <a:ext cx="44704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2023 KOMIR </a:t>
            </a: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크리에이터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캠프</a:t>
            </a:r>
          </a:p>
          <a:p>
            <a:pPr algn="l" lvl="0">
              <a:lnSpc>
                <a:spcPct val="107899"/>
              </a:lnSpc>
            </a:pP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(</a:t>
            </a: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한국광해광업공단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)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052300" y="1854200"/>
            <a:ext cx="1460500" cy="11557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3462000" y="2755900"/>
            <a:ext cx="44704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하이테크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과정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 - </a:t>
            </a: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인공지능소프트웨어과</a:t>
            </a:r>
          </a:p>
          <a:p>
            <a:pPr algn="l" lvl="0">
              <a:lnSpc>
                <a:spcPct val="107899"/>
              </a:lnSpc>
            </a:pP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(</a:t>
            </a: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한국폴리텍대학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정수캠퍼스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)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039600" y="2692400"/>
            <a:ext cx="1460500" cy="11557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9626600" y="7950200"/>
            <a:ext cx="2336800" cy="1257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1890"/>
              </a:lnSpc>
            </a:pP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청년의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날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행사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서포터즈</a:t>
            </a:r>
          </a:p>
          <a:p>
            <a:pPr algn="l" lvl="0">
              <a:lnSpc>
                <a:spcPct val="151890"/>
              </a:lnSpc>
            </a:pP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제트워크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시즌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 11</a:t>
            </a:r>
          </a:p>
          <a:p>
            <a:pPr algn="l" lvl="0">
              <a:lnSpc>
                <a:spcPct val="151890"/>
              </a:lnSpc>
            </a:pP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제트워크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시즌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 12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416800" y="7874000"/>
            <a:ext cx="2374900" cy="20828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7543800" y="7302500"/>
            <a:ext cx="3695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800" b="false" i="false" u="none" strike="noStrike">
                <a:solidFill>
                  <a:srgbClr val="2D2D2D"/>
                </a:solidFill>
                <a:ea typeface="Gmarket Sans Bold"/>
              </a:rPr>
              <a:t>대외활동</a:t>
            </a:r>
            <a:r>
              <a:rPr lang="en-US" sz="1800" b="false" i="false" u="none" strike="noStrike">
                <a:solidFill>
                  <a:srgbClr val="2D2D2D"/>
                </a:solidFill>
                <a:latin typeface="Gmarket Sans Bold"/>
              </a:rPr>
              <a:t>.</a:t>
            </a:r>
          </a:p>
        </p:txBody>
      </p:sp>
      <p:pic>
        <p:nvPicPr>
          <p:cNvPr name="Picture 33" id="3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217400" y="8267700"/>
            <a:ext cx="1587500" cy="5080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0">
            <a:off x="12357100" y="8356600"/>
            <a:ext cx="787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51890"/>
              </a:lnSpc>
            </a:pPr>
            <a:r>
              <a:rPr lang="en-US" sz="1800" b="false" i="false" u="none" strike="noStrike" spc="-100">
                <a:solidFill>
                  <a:srgbClr val="F6F7F0"/>
                </a:solidFill>
                <a:latin typeface="Pretendard SemiBold"/>
              </a:rPr>
              <a:t>Python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119100" y="8369300"/>
            <a:ext cx="5588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51890"/>
              </a:lnSpc>
            </a:pPr>
            <a:r>
              <a:rPr lang="ko-KR" sz="1700" b="false" i="false" u="none" strike="noStrike" spc="-100">
                <a:solidFill>
                  <a:srgbClr val="F6F7F0"/>
                </a:solidFill>
                <a:ea typeface="Pretendard Light"/>
              </a:rPr>
              <a:t>ㅣ</a:t>
            </a:r>
            <a:r>
              <a:rPr lang="en-US" sz="1700" b="false" i="false" u="none" strike="noStrike" spc="-100">
                <a:solidFill>
                  <a:srgbClr val="F6F7F0"/>
                </a:solidFill>
                <a:latin typeface="Pretendard Light"/>
              </a:rPr>
              <a:t>  </a:t>
            </a:r>
            <a:r>
              <a:rPr lang="ko-KR" sz="1700" b="false" i="false" u="none" strike="noStrike" spc="-100">
                <a:solidFill>
                  <a:srgbClr val="F6F7F0"/>
                </a:solidFill>
                <a:ea typeface="Pretendard Light"/>
              </a:rPr>
              <a:t>중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192000" y="7581900"/>
            <a:ext cx="28575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800" b="false" i="false" u="none" strike="noStrike">
                <a:solidFill>
                  <a:srgbClr val="2D2D2D"/>
                </a:solidFill>
                <a:ea typeface="Gmarket Sans Bold"/>
              </a:rPr>
              <a:t>보유</a:t>
            </a:r>
            <a:r>
              <a:rPr lang="en-US" sz="1800" b="false" i="false" u="none" strike="noStrike">
                <a:solidFill>
                  <a:srgbClr val="2D2D2D"/>
                </a:solidFill>
                <a:latin typeface="Gmarket Sans Bold"/>
              </a:rPr>
              <a:t> </a:t>
            </a:r>
            <a:r>
              <a:rPr lang="ko-KR" sz="1800" b="false" i="false" u="none" strike="noStrike">
                <a:solidFill>
                  <a:srgbClr val="2D2D2D"/>
                </a:solidFill>
                <a:ea typeface="Gmarket Sans Bold"/>
              </a:rPr>
              <a:t>기술</a:t>
            </a:r>
            <a:r>
              <a:rPr lang="en-US" sz="1800" b="false" i="false" u="none" strike="noStrike">
                <a:solidFill>
                  <a:srgbClr val="2D2D2D"/>
                </a:solidFill>
                <a:latin typeface="Gmarket Sans Bold"/>
              </a:rPr>
              <a:t>.</a:t>
            </a:r>
          </a:p>
        </p:txBody>
      </p:sp>
      <p:pic>
        <p:nvPicPr>
          <p:cNvPr name="Picture 37" id="3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153900" y="7988300"/>
            <a:ext cx="3784600" cy="127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046200" y="8267700"/>
            <a:ext cx="1625600" cy="508000"/>
          </a:xfrm>
          <a:prstGeom prst="rect">
            <a:avLst/>
          </a:prstGeom>
        </p:spPr>
      </p:pic>
      <p:sp>
        <p:nvSpPr>
          <p:cNvPr name="TextBox 39" id="39"/>
          <p:cNvSpPr txBox="true"/>
          <p:nvPr/>
        </p:nvSpPr>
        <p:spPr>
          <a:xfrm rot="0">
            <a:off x="14147800" y="8356600"/>
            <a:ext cx="72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51890"/>
              </a:lnSpc>
            </a:pPr>
            <a:r>
              <a:rPr lang="en-US" sz="1800" b="false" i="false" u="none" strike="noStrike" spc="-100">
                <a:solidFill>
                  <a:srgbClr val="F6F7F0"/>
                </a:solidFill>
                <a:latin typeface="Pretendard SemiBold"/>
              </a:rPr>
              <a:t>C</a:t>
            </a:r>
            <a:r>
              <a:rPr lang="ko-KR" sz="1800" b="false" i="false" u="none" strike="noStrike" spc="-100">
                <a:solidFill>
                  <a:srgbClr val="F6F7F0"/>
                </a:solidFill>
                <a:ea typeface="Pretendard SemiBold"/>
              </a:rPr>
              <a:t>언어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4820900" y="8356600"/>
            <a:ext cx="6604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51890"/>
              </a:lnSpc>
            </a:pPr>
            <a:r>
              <a:rPr lang="ko-KR" sz="1700" b="false" i="false" u="none" strike="noStrike" spc="-100">
                <a:solidFill>
                  <a:srgbClr val="F6F7F0"/>
                </a:solidFill>
                <a:ea typeface="Pretendard Light"/>
              </a:rPr>
              <a:t>ㅣ</a:t>
            </a:r>
            <a:r>
              <a:rPr lang="en-US" sz="1700" b="false" i="false" u="none" strike="noStrike" spc="-100">
                <a:solidFill>
                  <a:srgbClr val="F6F7F0"/>
                </a:solidFill>
                <a:latin typeface="Pretendard Light"/>
              </a:rPr>
              <a:t>  </a:t>
            </a:r>
            <a:r>
              <a:rPr lang="ko-KR" sz="1700" b="false" i="false" u="none" strike="noStrike" spc="-100">
                <a:solidFill>
                  <a:srgbClr val="F6F7F0"/>
                </a:solidFill>
                <a:ea typeface="Pretendard Light"/>
              </a:rPr>
              <a:t>중하</a:t>
            </a:r>
          </a:p>
        </p:txBody>
      </p:sp>
      <p:pic>
        <p:nvPicPr>
          <p:cNvPr name="Picture 41" id="4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5875000" y="8267700"/>
            <a:ext cx="1485900" cy="508000"/>
          </a:xfrm>
          <a:prstGeom prst="rect">
            <a:avLst/>
          </a:prstGeom>
        </p:spPr>
      </p:pic>
      <p:sp>
        <p:nvSpPr>
          <p:cNvPr name="TextBox 42" id="42"/>
          <p:cNvSpPr txBox="true"/>
          <p:nvPr/>
        </p:nvSpPr>
        <p:spPr>
          <a:xfrm rot="0">
            <a:off x="16002000" y="8356600"/>
            <a:ext cx="72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51890"/>
              </a:lnSpc>
            </a:pPr>
            <a:r>
              <a:rPr lang="en-US" sz="1800" b="false" i="false" u="none" strike="noStrike" spc="-100">
                <a:solidFill>
                  <a:srgbClr val="F6F7F0"/>
                </a:solidFill>
                <a:latin typeface="Pretendard SemiBold"/>
              </a:rPr>
              <a:t>React</a:t>
            </a:r>
          </a:p>
        </p:txBody>
      </p:sp>
      <p:pic>
        <p:nvPicPr>
          <p:cNvPr name="Picture 43" id="4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344400" y="8953500"/>
            <a:ext cx="1320800" cy="508000"/>
          </a:xfrm>
          <a:prstGeom prst="rect">
            <a:avLst/>
          </a:prstGeom>
        </p:spPr>
      </p:pic>
      <p:sp>
        <p:nvSpPr>
          <p:cNvPr name="TextBox 44" id="44"/>
          <p:cNvSpPr txBox="true"/>
          <p:nvPr/>
        </p:nvSpPr>
        <p:spPr>
          <a:xfrm rot="0">
            <a:off x="12446000" y="9042400"/>
            <a:ext cx="546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51890"/>
              </a:lnSpc>
            </a:pPr>
            <a:r>
              <a:rPr lang="en-US" sz="1800" b="false" i="false" u="none" strike="noStrike" spc="-100">
                <a:solidFill>
                  <a:srgbClr val="F6F7F0"/>
                </a:solidFill>
                <a:latin typeface="Pretendard SemiBold"/>
              </a:rPr>
              <a:t>SQL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2992100" y="9055100"/>
            <a:ext cx="5588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51890"/>
              </a:lnSpc>
            </a:pPr>
            <a:r>
              <a:rPr lang="ko-KR" sz="1700" b="false" i="false" u="none" strike="noStrike" spc="-100">
                <a:solidFill>
                  <a:srgbClr val="F6F7F0"/>
                </a:solidFill>
                <a:ea typeface="Pretendard Light"/>
              </a:rPr>
              <a:t>ㅣ</a:t>
            </a:r>
            <a:r>
              <a:rPr lang="en-US" sz="1700" b="false" i="false" u="none" strike="noStrike" spc="-100">
                <a:solidFill>
                  <a:srgbClr val="F6F7F0"/>
                </a:solidFill>
                <a:latin typeface="Pretendard Light"/>
              </a:rPr>
              <a:t>  </a:t>
            </a:r>
            <a:r>
              <a:rPr lang="ko-KR" sz="1700" b="false" i="false" u="none" strike="noStrike" spc="-100">
                <a:solidFill>
                  <a:srgbClr val="F6F7F0"/>
                </a:solidFill>
                <a:ea typeface="Pretendard Light"/>
              </a:rPr>
              <a:t>중</a:t>
            </a:r>
          </a:p>
        </p:txBody>
      </p:sp>
      <p:pic>
        <p:nvPicPr>
          <p:cNvPr name="Picture 46" id="4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4008100" y="8953500"/>
            <a:ext cx="2222500" cy="508000"/>
          </a:xfrm>
          <a:prstGeom prst="rect">
            <a:avLst/>
          </a:prstGeom>
        </p:spPr>
      </p:pic>
      <p:sp>
        <p:nvSpPr>
          <p:cNvPr name="TextBox 47" id="47"/>
          <p:cNvSpPr txBox="true"/>
          <p:nvPr/>
        </p:nvSpPr>
        <p:spPr>
          <a:xfrm rot="0">
            <a:off x="14147800" y="9042400"/>
            <a:ext cx="1181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51890"/>
              </a:lnSpc>
            </a:pPr>
            <a:r>
              <a:rPr lang="en-US" sz="1800" b="false" i="false" u="none" strike="noStrike" spc="-100">
                <a:solidFill>
                  <a:srgbClr val="F6F7F0"/>
                </a:solidFill>
                <a:latin typeface="Pretendard SemiBold"/>
              </a:rPr>
              <a:t>HTML&amp;CSS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5392400" y="9042400"/>
            <a:ext cx="6604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51890"/>
              </a:lnSpc>
            </a:pPr>
            <a:r>
              <a:rPr lang="ko-KR" sz="1700" b="false" i="false" u="none" strike="noStrike" spc="-100">
                <a:solidFill>
                  <a:srgbClr val="F6F7F0"/>
                </a:solidFill>
                <a:ea typeface="Pretendard Light"/>
              </a:rPr>
              <a:t>ㅣ</a:t>
            </a:r>
            <a:r>
              <a:rPr lang="en-US" sz="1700" b="false" i="false" u="none" strike="noStrike" spc="-100">
                <a:solidFill>
                  <a:srgbClr val="F6F7F0"/>
                </a:solidFill>
                <a:latin typeface="Pretendard Light"/>
              </a:rPr>
              <a:t>  </a:t>
            </a:r>
            <a:r>
              <a:rPr lang="ko-KR" sz="1700" b="false" i="false" u="none" strike="noStrike" spc="-100">
                <a:solidFill>
                  <a:srgbClr val="F6F7F0"/>
                </a:solidFill>
                <a:ea typeface="Pretendard Light"/>
              </a:rPr>
              <a:t>중하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6700500" y="8369300"/>
            <a:ext cx="5080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51890"/>
              </a:lnSpc>
            </a:pPr>
            <a:r>
              <a:rPr lang="ko-KR" sz="1700" b="false" i="false" u="none" strike="noStrike" spc="-100">
                <a:solidFill>
                  <a:srgbClr val="F6F7F0"/>
                </a:solidFill>
                <a:ea typeface="Pretendard Light"/>
              </a:rPr>
              <a:t>ㅣ</a:t>
            </a:r>
            <a:r>
              <a:rPr lang="en-US" sz="1700" b="false" i="false" u="none" strike="noStrike" spc="-100">
                <a:solidFill>
                  <a:srgbClr val="F6F7F0"/>
                </a:solidFill>
                <a:latin typeface="Pretendard Light"/>
              </a:rPr>
              <a:t>  </a:t>
            </a:r>
            <a:r>
              <a:rPr lang="ko-KR" sz="1700" b="false" i="false" u="none" strike="noStrike" spc="-100">
                <a:solidFill>
                  <a:srgbClr val="F6F7F0"/>
                </a:solidFill>
                <a:ea typeface="Pretendard Light"/>
              </a:rPr>
              <a:t>중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C2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070600" y="-1054100"/>
            <a:ext cx="16687800" cy="16687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0">
            <a:off x="12090400" y="6731000"/>
            <a:ext cx="6172200" cy="3606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7145000" y="9525000"/>
            <a:ext cx="546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2D2D2D"/>
                </a:solidFill>
                <a:latin typeface="Pinyon Script"/>
              </a:rPr>
              <a:t>02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98500" y="431800"/>
            <a:ext cx="6654800" cy="1460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8200" b="false" i="false" u="none" strike="noStrike">
                <a:solidFill>
                  <a:srgbClr val="2D2D2D"/>
                </a:solidFill>
                <a:ea typeface="Gmarket Sans Bold"/>
              </a:rPr>
              <a:t>자기소개</a:t>
            </a:r>
            <a:r>
              <a:rPr lang="en-US" sz="8200" b="false" i="false" u="none" strike="noStrike">
                <a:solidFill>
                  <a:srgbClr val="D94925"/>
                </a:solidFill>
                <a:latin typeface="Gmarket Sans Bold"/>
              </a:rPr>
              <a:t>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33500" y="2514600"/>
            <a:ext cx="4546600" cy="148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500" b="false" i="false" u="none" strike="noStrike" spc="-200">
                <a:solidFill>
                  <a:srgbClr val="3C3C3C"/>
                </a:solidFill>
                <a:ea typeface="Pretendard Bold"/>
              </a:rPr>
              <a:t>안녕하세요</a:t>
            </a:r>
            <a:r>
              <a:rPr lang="en-US" sz="4500" b="false" i="false" u="none" strike="noStrike" spc="-200">
                <a:solidFill>
                  <a:srgbClr val="3C3C3C"/>
                </a:solidFill>
                <a:latin typeface="Pretendard Bold"/>
              </a:rPr>
              <a:t>,</a:t>
            </a:r>
          </a:p>
          <a:p>
            <a:pPr algn="l" lvl="0">
              <a:lnSpc>
                <a:spcPct val="99600"/>
              </a:lnSpc>
            </a:pPr>
            <a:r>
              <a:rPr lang="ko-KR" sz="4500" b="false" i="false" u="none" strike="noStrike" spc="-200">
                <a:solidFill>
                  <a:srgbClr val="3C3C3C"/>
                </a:solidFill>
                <a:ea typeface="Pretendard Bold"/>
              </a:rPr>
              <a:t>저는</a:t>
            </a:r>
            <a:r>
              <a:rPr lang="en-US" sz="4500" b="false" i="false" u="none" strike="noStrike" spc="-200">
                <a:solidFill>
                  <a:srgbClr val="3C3C3C"/>
                </a:solidFill>
                <a:latin typeface="Pretendard Bold"/>
              </a:rPr>
              <a:t> </a:t>
            </a:r>
            <a:r>
              <a:rPr lang="ko-KR" sz="4500" b="false" i="false" u="none" strike="noStrike" spc="-200">
                <a:solidFill>
                  <a:srgbClr val="3C3C3C"/>
                </a:solidFill>
                <a:ea typeface="Pretendard Bold"/>
              </a:rPr>
              <a:t>김지원입니다</a:t>
            </a:r>
            <a:r>
              <a:rPr lang="en-US" sz="4500" b="false" i="false" u="none" strike="noStrike" spc="-200">
                <a:solidFill>
                  <a:srgbClr val="3C3C3C"/>
                </a:solidFill>
                <a:latin typeface="Pretendard Bold"/>
              </a:rPr>
              <a:t>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35900" y="4013200"/>
            <a:ext cx="11899900" cy="311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500" b="false" i="false" u="none" strike="noStrike" spc="-100">
                <a:solidFill>
                  <a:srgbClr val="3C3C3C"/>
                </a:solidFill>
                <a:ea typeface="Pretendard Regular"/>
              </a:rPr>
              <a:t>저는</a:t>
            </a:r>
            <a:r>
              <a:rPr lang="en-US" sz="25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3C3C3C"/>
                </a:solidFill>
                <a:ea typeface="Pretendard Regular"/>
              </a:rPr>
              <a:t>프로젝트에서</a:t>
            </a:r>
            <a:r>
              <a:rPr lang="en-US" sz="25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3C3C3C"/>
                </a:solidFill>
                <a:ea typeface="Pretendard Regular"/>
              </a:rPr>
              <a:t>부딪히는</a:t>
            </a:r>
            <a:r>
              <a:rPr lang="en-US" sz="25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3C3C3C"/>
                </a:solidFill>
                <a:ea typeface="Pretendard Regular"/>
              </a:rPr>
              <a:t>문제는</a:t>
            </a:r>
            <a:r>
              <a:rPr lang="en-US" sz="25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3C3C3C"/>
                </a:solidFill>
                <a:ea typeface="Pretendard Regular"/>
              </a:rPr>
              <a:t>포기하지</a:t>
            </a:r>
            <a:r>
              <a:rPr lang="en-US" sz="25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3C3C3C"/>
                </a:solidFill>
                <a:ea typeface="Pretendard Regular"/>
              </a:rPr>
              <a:t>않고</a:t>
            </a:r>
            <a:r>
              <a:rPr lang="en-US" sz="25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3C3C3C"/>
                </a:solidFill>
                <a:ea typeface="Pretendard Regular"/>
              </a:rPr>
              <a:t>끝까지</a:t>
            </a:r>
            <a:r>
              <a:rPr lang="en-US" sz="25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3C3C3C"/>
                </a:solidFill>
                <a:ea typeface="Pretendard Regular"/>
              </a:rPr>
              <a:t>해결하려</a:t>
            </a:r>
            <a:r>
              <a:rPr lang="en-US" sz="25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3C3C3C"/>
                </a:solidFill>
                <a:ea typeface="Pretendard Regular"/>
              </a:rPr>
              <a:t>하며</a:t>
            </a:r>
            <a:r>
              <a:rPr lang="en-US" sz="2500" b="false" i="false" u="none" strike="noStrike" spc="-100">
                <a:solidFill>
                  <a:srgbClr val="3C3C3C"/>
                </a:solidFill>
                <a:latin typeface="Pretendard Regular"/>
              </a:rPr>
              <a:t>,</a:t>
            </a:r>
          </a:p>
          <a:p>
            <a:pPr algn="l" lvl="0">
              <a:lnSpc>
                <a:spcPct val="99600"/>
              </a:lnSpc>
            </a:pPr>
            <a:r>
              <a:rPr lang="ko-KR" sz="2500" b="false" i="false" u="none" strike="noStrike" spc="-100">
                <a:solidFill>
                  <a:srgbClr val="3C3C3C"/>
                </a:solidFill>
                <a:ea typeface="Pretendard Regular"/>
              </a:rPr>
              <a:t>배운</a:t>
            </a:r>
            <a:r>
              <a:rPr lang="en-US" sz="25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3C3C3C"/>
                </a:solidFill>
                <a:ea typeface="Pretendard Regular"/>
              </a:rPr>
              <a:t>것을</a:t>
            </a:r>
            <a:r>
              <a:rPr lang="en-US" sz="25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3C3C3C"/>
                </a:solidFill>
                <a:ea typeface="Pretendard Regular"/>
              </a:rPr>
              <a:t>정리하고</a:t>
            </a:r>
            <a:r>
              <a:rPr lang="en-US" sz="25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3C3C3C"/>
                </a:solidFill>
                <a:ea typeface="Pretendard Regular"/>
              </a:rPr>
              <a:t>공유하면서</a:t>
            </a:r>
            <a:r>
              <a:rPr lang="en-US" sz="25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3C3C3C"/>
                </a:solidFill>
                <a:ea typeface="Pretendard Regular"/>
              </a:rPr>
              <a:t>더</a:t>
            </a:r>
            <a:r>
              <a:rPr lang="en-US" sz="25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3C3C3C"/>
                </a:solidFill>
                <a:ea typeface="Pretendard Regular"/>
              </a:rPr>
              <a:t>나은</a:t>
            </a:r>
            <a:r>
              <a:rPr lang="en-US" sz="25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3C3C3C"/>
                </a:solidFill>
                <a:ea typeface="Pretendard Regular"/>
              </a:rPr>
              <a:t>개발자가</a:t>
            </a:r>
            <a:r>
              <a:rPr lang="en-US" sz="25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3C3C3C"/>
                </a:solidFill>
                <a:ea typeface="Pretendard Regular"/>
              </a:rPr>
              <a:t>되고자</a:t>
            </a:r>
            <a:r>
              <a:rPr lang="en-US" sz="25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3C3C3C"/>
                </a:solidFill>
                <a:ea typeface="Pretendard Regular"/>
              </a:rPr>
              <a:t>합니다</a:t>
            </a:r>
            <a:r>
              <a:rPr lang="en-US" sz="2500" b="false" i="false" u="none" strike="noStrike" spc="-100">
                <a:solidFill>
                  <a:srgbClr val="3C3C3C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500" b="false" i="false" u="none" strike="noStrike" spc="-100">
                <a:solidFill>
                  <a:srgbClr val="3C3C3C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2500" b="false" i="false" u="none" strike="noStrike" spc="-100">
                <a:solidFill>
                  <a:srgbClr val="3C3C3C"/>
                </a:solidFill>
                <a:ea typeface="Pretendard Regular"/>
              </a:rPr>
              <a:t>처음이라</a:t>
            </a:r>
            <a:r>
              <a:rPr lang="en-US" sz="25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3C3C3C"/>
                </a:solidFill>
                <a:ea typeface="Pretendard Regular"/>
              </a:rPr>
              <a:t>서툴고</a:t>
            </a:r>
            <a:r>
              <a:rPr lang="en-US" sz="25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3C3C3C"/>
                </a:solidFill>
                <a:ea typeface="Pretendard Regular"/>
              </a:rPr>
              <a:t>조금은</a:t>
            </a:r>
            <a:r>
              <a:rPr lang="en-US" sz="25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3C3C3C"/>
                </a:solidFill>
                <a:ea typeface="Pretendard Regular"/>
              </a:rPr>
              <a:t>느릴지라도</a:t>
            </a:r>
            <a:r>
              <a:rPr lang="en-US" sz="25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3C3C3C"/>
                </a:solidFill>
                <a:ea typeface="Pretendard Regular"/>
              </a:rPr>
              <a:t>책임감을</a:t>
            </a:r>
            <a:r>
              <a:rPr lang="en-US" sz="25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3C3C3C"/>
                </a:solidFill>
                <a:ea typeface="Pretendard Regular"/>
              </a:rPr>
              <a:t>갖고</a:t>
            </a:r>
            <a:r>
              <a:rPr lang="en-US" sz="25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3C3C3C"/>
                </a:solidFill>
                <a:ea typeface="Pretendard Regular"/>
              </a:rPr>
              <a:t>꾸준히</a:t>
            </a:r>
            <a:r>
              <a:rPr lang="en-US" sz="25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3C3C3C"/>
                </a:solidFill>
                <a:ea typeface="Pretendard Regular"/>
              </a:rPr>
              <a:t>노력하겠습니다</a:t>
            </a:r>
            <a:r>
              <a:rPr lang="en-US" sz="2500" b="false" i="false" u="none" strike="noStrike" spc="-100">
                <a:solidFill>
                  <a:srgbClr val="3C3C3C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500" b="false" i="false" u="none" strike="noStrike" spc="-100">
                <a:solidFill>
                  <a:srgbClr val="3C3C3C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2500" b="false" i="false" u="none" strike="noStrike" spc="-100">
                <a:solidFill>
                  <a:srgbClr val="3C3C3C"/>
                </a:solidFill>
                <a:ea typeface="Pretendard Regular"/>
              </a:rPr>
              <a:t>앞으로도</a:t>
            </a:r>
            <a:r>
              <a:rPr lang="en-US" sz="25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3C3C3C"/>
                </a:solidFill>
                <a:ea typeface="Pretendard Regular"/>
              </a:rPr>
              <a:t>더</a:t>
            </a:r>
            <a:r>
              <a:rPr lang="en-US" sz="25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3C3C3C"/>
                </a:solidFill>
                <a:ea typeface="Pretendard Regular"/>
              </a:rPr>
              <a:t>많은</a:t>
            </a:r>
            <a:r>
              <a:rPr lang="en-US" sz="25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3C3C3C"/>
                </a:solidFill>
                <a:ea typeface="Pretendard Regular"/>
              </a:rPr>
              <a:t>경험을</a:t>
            </a:r>
            <a:r>
              <a:rPr lang="en-US" sz="25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3C3C3C"/>
                </a:solidFill>
                <a:ea typeface="Pretendard Regular"/>
              </a:rPr>
              <a:t>통해</a:t>
            </a:r>
            <a:r>
              <a:rPr lang="en-US" sz="25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3C3C3C"/>
                </a:solidFill>
                <a:ea typeface="Pretendard Regular"/>
              </a:rPr>
              <a:t>탄탄한</a:t>
            </a:r>
            <a:r>
              <a:rPr lang="en-US" sz="25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3C3C3C"/>
                </a:solidFill>
                <a:ea typeface="Pretendard Regular"/>
              </a:rPr>
              <a:t>실력을</a:t>
            </a:r>
            <a:r>
              <a:rPr lang="en-US" sz="25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3C3C3C"/>
                </a:solidFill>
                <a:ea typeface="Pretendard Regular"/>
              </a:rPr>
              <a:t>갖춘</a:t>
            </a:r>
            <a:r>
              <a:rPr lang="en-US" sz="25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3C3C3C"/>
                </a:solidFill>
                <a:ea typeface="Pretendard Regular"/>
              </a:rPr>
              <a:t>개발자로</a:t>
            </a:r>
            <a:r>
              <a:rPr lang="en-US" sz="25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3C3C3C"/>
                </a:solidFill>
                <a:ea typeface="Pretendard Regular"/>
              </a:rPr>
              <a:t>성장하겠습니다</a:t>
            </a:r>
            <a:r>
              <a:rPr lang="en-US" sz="2500" b="false" i="false" u="none" strike="noStrike" spc="-100">
                <a:solidFill>
                  <a:srgbClr val="3C3C3C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500" b="false" i="false" u="none" strike="noStrike" spc="-100">
                <a:solidFill>
                  <a:srgbClr val="3C3C3C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2500" b="false" i="false" u="none" strike="noStrike" spc="-100">
                <a:solidFill>
                  <a:srgbClr val="3C3C3C"/>
                </a:solidFill>
                <a:ea typeface="Pretendard Regular"/>
              </a:rPr>
              <a:t>제게</a:t>
            </a:r>
            <a:r>
              <a:rPr lang="en-US" sz="25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3C3C3C"/>
                </a:solidFill>
                <a:ea typeface="Pretendard Regular"/>
              </a:rPr>
              <a:t>주어진</a:t>
            </a:r>
            <a:r>
              <a:rPr lang="en-US" sz="25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3C3C3C"/>
                </a:solidFill>
                <a:ea typeface="Pretendard Regular"/>
              </a:rPr>
              <a:t>기회와</a:t>
            </a:r>
            <a:r>
              <a:rPr lang="en-US" sz="25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3C3C3C"/>
                </a:solidFill>
                <a:ea typeface="Pretendard Regular"/>
              </a:rPr>
              <a:t>배움을</a:t>
            </a:r>
            <a:r>
              <a:rPr lang="en-US" sz="25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3C3C3C"/>
                </a:solidFill>
                <a:ea typeface="Pretendard Regular"/>
              </a:rPr>
              <a:t>소중히</a:t>
            </a:r>
            <a:r>
              <a:rPr lang="en-US" sz="25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3C3C3C"/>
                </a:solidFill>
                <a:ea typeface="Pretendard Regular"/>
              </a:rPr>
              <a:t>여기며</a:t>
            </a:r>
            <a:r>
              <a:rPr lang="en-US" sz="25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3C3C3C"/>
                </a:solidFill>
                <a:ea typeface="Pretendard Regular"/>
              </a:rPr>
              <a:t>팀에</a:t>
            </a:r>
            <a:r>
              <a:rPr lang="en-US" sz="25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3C3C3C"/>
                </a:solidFill>
                <a:ea typeface="Pretendard Regular"/>
              </a:rPr>
              <a:t>기여할</a:t>
            </a:r>
            <a:r>
              <a:rPr lang="en-US" sz="25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3C3C3C"/>
                </a:solidFill>
                <a:ea typeface="Pretendard Regular"/>
              </a:rPr>
              <a:t>수</a:t>
            </a:r>
            <a:r>
              <a:rPr lang="en-US" sz="25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3C3C3C"/>
                </a:solidFill>
                <a:ea typeface="Pretendard Regular"/>
              </a:rPr>
              <a:t>있는</a:t>
            </a:r>
            <a:r>
              <a:rPr lang="en-US" sz="25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3C3C3C"/>
                </a:solidFill>
                <a:ea typeface="Pretendard Regular"/>
              </a:rPr>
              <a:t>사람이</a:t>
            </a:r>
            <a:r>
              <a:rPr lang="en-US" sz="25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3C3C3C"/>
                </a:solidFill>
                <a:ea typeface="Pretendard Regular"/>
              </a:rPr>
              <a:t>되겠습니다</a:t>
            </a:r>
            <a:r>
              <a:rPr lang="en-US" sz="2500" b="false" i="false" u="none" strike="noStrike" spc="-100">
                <a:solidFill>
                  <a:srgbClr val="3C3C3C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C2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9300" y="2857500"/>
            <a:ext cx="9880600" cy="3619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3630"/>
              </a:lnSpc>
            </a:pP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시민들의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안전한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이동을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위한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실시간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위치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기반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안전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경로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추천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어플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3630"/>
              </a:lnSpc>
            </a:pPr>
            <a:r>
              <a:rPr lang="en-US" sz="2000" b="false" i="false" u="none" strike="noStrike" spc="-200">
                <a:solidFill>
                  <a:srgbClr val="FFFFFF"/>
                </a:solidFill>
                <a:highlight>
                  <a:srgbClr val="D94925"/>
                </a:highlight>
                <a:latin typeface="Pretendard Regular"/>
              </a:rPr>
              <a:t>Google Maps API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를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활용하여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사용자의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실시간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위치를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기준으로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안전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경로를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탐색한다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3630"/>
              </a:lnSpc>
            </a:pPr>
            <a:r>
              <a:rPr lang="en-US" sz="2000" b="false" i="false" u="none" strike="noStrike" spc="-200">
                <a:solidFill>
                  <a:srgbClr val="FFFFFF"/>
                </a:solidFill>
                <a:highlight>
                  <a:srgbClr val="D94925"/>
                </a:highlight>
                <a:latin typeface="Pretendard Regular"/>
              </a:rPr>
              <a:t>Flutter(Dart)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를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이용하여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안드로이드와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iOS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둘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다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같은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서비스를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제공하고자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했다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3630"/>
              </a:lnSpc>
            </a:pP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3630"/>
              </a:lnSpc>
            </a:pP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경로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추천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뿐만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아니라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비상벨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,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안심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지킴이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집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등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안전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시설의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위치를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제공하여</a:t>
            </a:r>
          </a:p>
          <a:p>
            <a:pPr algn="l" lvl="0">
              <a:lnSpc>
                <a:spcPct val="133630"/>
              </a:lnSpc>
            </a:pP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위급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상황에서도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신속하게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대응할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수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있도록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돕는다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3630"/>
              </a:lnSpc>
            </a:pP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3630"/>
              </a:lnSpc>
            </a:pP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비상신고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기능도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포함되어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있어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,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가운데에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있는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종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모양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버튼을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누르면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112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로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연결되고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,</a:t>
            </a:r>
          </a:p>
          <a:p>
            <a:pPr algn="l" lvl="0">
              <a:lnSpc>
                <a:spcPct val="133630"/>
              </a:lnSpc>
            </a:pP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5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초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타이머를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세는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동안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즉시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신고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혹은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신고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취소를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할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수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있다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47700" y="850900"/>
            <a:ext cx="57531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960"/>
              </a:lnSpc>
            </a:pPr>
            <a:r>
              <a:rPr lang="ko-KR" sz="8000" b="false" i="false" u="none" strike="noStrike">
                <a:solidFill>
                  <a:srgbClr val="2D2D2D"/>
                </a:solidFill>
                <a:highlight>
                  <a:srgbClr val="FFFFFF"/>
                </a:highlight>
                <a:ea typeface="Pretendard Bold"/>
              </a:rPr>
              <a:t>뚜세루</a:t>
            </a:r>
            <a:r>
              <a:rPr lang="en-US" sz="8000" b="false" i="false" u="none" strike="noStrike">
                <a:solidFill>
                  <a:srgbClr val="2D2D2D"/>
                </a:solidFill>
                <a:highlight>
                  <a:srgbClr val="FFFFFF"/>
                </a:highlight>
                <a:latin typeface="Pretendard Bold"/>
              </a:rPr>
              <a:t>(TSR)</a:t>
            </a:r>
            <a:r>
              <a:rPr lang="en-US" sz="8000" b="false" i="false" u="none" strike="noStrike" spc="-700">
                <a:solidFill>
                  <a:srgbClr val="D94925"/>
                </a:solidFill>
                <a:latin typeface="Pretendard Bold"/>
              </a:rPr>
              <a:t>.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2640000">
            <a:off x="16878300" y="1028700"/>
            <a:ext cx="546100" cy="12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145000" y="9525000"/>
            <a:ext cx="546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true" i="false" u="none" strike="noStrike">
                <a:solidFill>
                  <a:srgbClr val="2D2D2D"/>
                </a:solidFill>
                <a:latin typeface="Pinyon Script"/>
              </a:rPr>
              <a:t>03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98500" y="2451100"/>
            <a:ext cx="5575300" cy="1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261600" y="1689100"/>
            <a:ext cx="3352800" cy="7251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601700" y="1689100"/>
            <a:ext cx="3340100" cy="7251700"/>
          </a:xfrm>
          <a:prstGeom prst="rect">
            <a:avLst/>
          </a:prstGeom>
        </p:spPr>
      </p:pic>
      <p:pic>
        <p:nvPicPr>
          <p:cNvPr name="Picture 9" id="9">
            <a:hlinkClick r:id="rId7" tooltip="https://github.com/HarinWon/Poly-Tsero"/>
          </p:cNvPr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273800" y="1231900"/>
            <a:ext cx="1422400" cy="1422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7950200" y="215900"/>
            <a:ext cx="24003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400" b="false" i="false" u="none" strike="noStrike" spc="100">
                <a:solidFill>
                  <a:srgbClr val="3C3C3C"/>
                </a:solidFill>
                <a:latin typeface="Gmarket Sans Bold"/>
              </a:rPr>
              <a:t>PORTFOLIO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9300" y="7581900"/>
            <a:ext cx="8153400" cy="195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96710"/>
              </a:lnSpc>
            </a:pP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주제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.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SemiBold"/>
              </a:rPr>
              <a:t>   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실시간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위치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기반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안전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경로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추천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어플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96710"/>
              </a:lnSpc>
            </a:pP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사용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 </a:t>
            </a: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언어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 / </a:t>
            </a: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프레임워크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.   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Regular"/>
              </a:rPr>
              <a:t>Flutter(Dart), Android Studio</a:t>
            </a:r>
          </a:p>
          <a:p>
            <a:pPr algn="l" lvl="0">
              <a:lnSpc>
                <a:spcPct val="196710"/>
              </a:lnSpc>
            </a:pP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업로드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 </a:t>
            </a: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채널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.   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GitHub (Private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이라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안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열릴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수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있습니다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.)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C2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9300" y="711200"/>
            <a:ext cx="59817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2960"/>
              </a:lnSpc>
            </a:pPr>
            <a:r>
              <a:rPr lang="ko-KR" sz="8000" b="false" i="false" u="none" strike="noStrike">
                <a:solidFill>
                  <a:srgbClr val="2D2D2D"/>
                </a:solidFill>
                <a:highlight>
                  <a:srgbClr val="FFFFFF"/>
                </a:highlight>
                <a:ea typeface="Pretendard Bold"/>
              </a:rPr>
              <a:t>얼굴</a:t>
            </a:r>
            <a:r>
              <a:rPr lang="en-US" sz="8000" b="false" i="false" u="none" strike="noStrike">
                <a:solidFill>
                  <a:srgbClr val="2D2D2D"/>
                </a:solidFill>
                <a:highlight>
                  <a:srgbClr val="FFFFFF"/>
                </a:highlight>
                <a:latin typeface="Pretendard Bold"/>
              </a:rPr>
              <a:t> </a:t>
            </a:r>
            <a:r>
              <a:rPr lang="ko-KR" sz="8000" b="false" i="false" u="none" strike="noStrike">
                <a:solidFill>
                  <a:srgbClr val="2D2D2D"/>
                </a:solidFill>
                <a:highlight>
                  <a:srgbClr val="FFFFFF"/>
                </a:highlight>
                <a:ea typeface="Pretendard Bold"/>
              </a:rPr>
              <a:t>표정인식</a:t>
            </a:r>
            <a:r>
              <a:rPr lang="en-US" sz="8000" b="false" i="false" u="none" strike="noStrike" spc="-700">
                <a:solidFill>
                  <a:srgbClr val="D94925"/>
                </a:solidFill>
                <a:latin typeface="Pretendard Bold"/>
              </a:rPr>
              <a:t>.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2640000">
            <a:off x="16878300" y="1028700"/>
            <a:ext cx="546100" cy="12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7145000" y="9525000"/>
            <a:ext cx="546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true" i="false" u="none" strike="noStrike">
                <a:solidFill>
                  <a:srgbClr val="2D2D2D"/>
                </a:solidFill>
                <a:latin typeface="Pinyon Script"/>
              </a:rPr>
              <a:t>04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49300" y="2857500"/>
            <a:ext cx="9880600" cy="322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3630"/>
              </a:lnSpc>
            </a:pP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웹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캠을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통한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실시간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얼굴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감정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인식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프로그램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3630"/>
              </a:lnSpc>
            </a:pP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사용자의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얼굴에서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감정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상태를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판별하고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화면에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시각적으로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표시한다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3630"/>
              </a:lnSpc>
            </a:pP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363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highlight>
                  <a:srgbClr val="D94925"/>
                </a:highlight>
                <a:latin typeface="Pretendard Regular"/>
              </a:rPr>
              <a:t>dlib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을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이용하여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얼굴에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68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개의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특징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점을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인식하고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,</a:t>
            </a:r>
          </a:p>
          <a:p>
            <a:pPr algn="l" lvl="0">
              <a:lnSpc>
                <a:spcPct val="133630"/>
              </a:lnSpc>
            </a:pP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입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모양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눈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크기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눈썹의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위치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등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점들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간의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거리를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계산한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후</a:t>
            </a:r>
          </a:p>
          <a:p>
            <a:pPr algn="l" lvl="0">
              <a:lnSpc>
                <a:spcPct val="133630"/>
              </a:lnSpc>
            </a:pP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그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값을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기반으로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기쁨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슬픔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분노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등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3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가지의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감정을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판별한다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3630"/>
              </a:lnSpc>
            </a:pP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3630"/>
              </a:lnSpc>
            </a:pP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인식되는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사용자의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얼굴을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박스로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나타내고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그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위에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감정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상태를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실시간으로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화면에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출력한다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.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98500" y="2451100"/>
            <a:ext cx="5575300" cy="12700"/>
          </a:xfrm>
          <a:prstGeom prst="rect">
            <a:avLst/>
          </a:prstGeom>
        </p:spPr>
      </p:pic>
      <p:pic>
        <p:nvPicPr>
          <p:cNvPr name="Picture 7" id="7">
            <a:hlinkClick r:id="rId5" tooltip="https://github.com/ziuom/ziuom/tree/6edcb774849815b9aa4c9eca3dd81991f794ea0c/%EC%96%BC%EA%B5%B4_%ED%91%9C%EC%A0%95%EC%9D%B8%EC%8B%9D"/>
          </p:cNvPr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527800" y="1231900"/>
            <a:ext cx="1422400" cy="1422400"/>
          </a:xfrm>
          <a:prstGeom prst="rect">
            <a:avLst/>
          </a:prstGeom>
        </p:spPr>
      </p:pic>
      <p:pic>
        <p:nvPicPr>
          <p:cNvPr name="Picture 8" id="8">
            <a:hlinkClick r:id=""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>
                  <p14:trim st="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 rot="0">
            <a:off x="10160000" y="2413000"/>
            <a:ext cx="6794500" cy="54610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7950200" y="215900"/>
            <a:ext cx="24003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400" b="false" i="false" u="none" strike="noStrike" spc="100">
                <a:solidFill>
                  <a:srgbClr val="3C3C3C"/>
                </a:solidFill>
                <a:latin typeface="Gmarket Sans Bold"/>
              </a:rPr>
              <a:t>PORTFOLIO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9300" y="6819900"/>
            <a:ext cx="8153400" cy="2705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96710"/>
              </a:lnSpc>
            </a:pP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주제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.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SemiBold"/>
              </a:rPr>
              <a:t>   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웹캠과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얼굴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랜드마크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인식을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통한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감정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인식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96710"/>
              </a:lnSpc>
            </a:pP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사용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 </a:t>
            </a: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언어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 / </a:t>
            </a: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프레임워크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.   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Regular"/>
              </a:rPr>
              <a:t>Python</a:t>
            </a:r>
          </a:p>
          <a:p>
            <a:pPr algn="l" lvl="0">
              <a:lnSpc>
                <a:spcPct val="196710"/>
              </a:lnSpc>
            </a:pP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라이브러리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.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Regular"/>
              </a:rPr>
              <a:t>   OpenCV(cv2), dlib, Pillow(PIL), NumPy</a:t>
            </a:r>
          </a:p>
          <a:p>
            <a:pPr algn="l" lvl="0">
              <a:lnSpc>
                <a:spcPct val="196710"/>
              </a:lnSpc>
            </a:pP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업로드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 </a:t>
            </a: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채널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.   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GitHub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786100" y="7861300"/>
            <a:ext cx="1155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3630"/>
              </a:lnSpc>
            </a:pP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(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동영상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)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C2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9300" y="2870200"/>
            <a:ext cx="10807700" cy="317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3630"/>
              </a:lnSpc>
            </a:pP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사용자가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특정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지역에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대해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입력하면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 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해당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지역에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있는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 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장애인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전용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체육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시설을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검색하여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정보를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테이블로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나타낸다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3630"/>
              </a:lnSpc>
            </a:pP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3630"/>
              </a:lnSpc>
            </a:pP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대한장애인체육회에서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제공하는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공공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API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를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이용하여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en-US" sz="2000" b="false" i="false" u="none" strike="noStrike" spc="-200">
                <a:solidFill>
                  <a:srgbClr val="FFFFFF"/>
                </a:solidFill>
                <a:highlight>
                  <a:srgbClr val="D94925"/>
                </a:highlight>
                <a:latin typeface="Pretendard Regular"/>
              </a:rPr>
              <a:t>JSON </a:t>
            </a:r>
            <a:r>
              <a:rPr lang="ko-KR" sz="2000" b="false" i="false" u="none" strike="noStrike" spc="-200">
                <a:solidFill>
                  <a:srgbClr val="FFFFFF"/>
                </a:solidFill>
                <a:highlight>
                  <a:srgbClr val="D94925"/>
                </a:highlight>
                <a:ea typeface="Pretendard Regular"/>
              </a:rPr>
              <a:t>데이터를</a:t>
            </a:r>
            <a:r>
              <a:rPr lang="en-US" sz="2000" b="false" i="false" u="none" strike="noStrike" spc="-200">
                <a:solidFill>
                  <a:srgbClr val="FFFFFF"/>
                </a:solidFill>
                <a:highlight>
                  <a:srgbClr val="D94925"/>
                </a:highlight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FFFFFF"/>
                </a:solidFill>
                <a:highlight>
                  <a:srgbClr val="D94925"/>
                </a:highlight>
                <a:ea typeface="Pretendard Regular"/>
              </a:rPr>
              <a:t>파싱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하고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리스트에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저장한다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3630"/>
              </a:lnSpc>
            </a:pP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3630"/>
              </a:lnSpc>
            </a:pP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사용자가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입력한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지역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이름을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FFFFFF"/>
                </a:solidFill>
                <a:highlight>
                  <a:srgbClr val="D94925"/>
                </a:highlight>
                <a:ea typeface="Pretendard Regular"/>
              </a:rPr>
              <a:t>정규화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하여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검색을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쉽게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만든다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3630"/>
              </a:lnSpc>
            </a:pPr>
            <a:r>
              <a:rPr lang="en-US" sz="1800" b="false" i="false" u="none" strike="noStrike" spc="-100">
                <a:solidFill>
                  <a:srgbClr val="3C3C3C"/>
                </a:solidFill>
                <a:latin typeface="Pretendard Regular"/>
              </a:rPr>
              <a:t>ex)</a:t>
            </a:r>
            <a:r>
              <a:rPr lang="ko-KR" sz="1800" b="false" i="false" u="none" strike="noStrike" spc="-100">
                <a:solidFill>
                  <a:srgbClr val="3C3C3C"/>
                </a:solidFill>
                <a:ea typeface="Pretendard Regular"/>
              </a:rPr>
              <a:t>서울의</a:t>
            </a:r>
            <a:r>
              <a:rPr lang="en-US" sz="18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3C3C3C"/>
                </a:solidFill>
                <a:ea typeface="Pretendard Regular"/>
              </a:rPr>
              <a:t>경우</a:t>
            </a:r>
            <a:r>
              <a:rPr lang="en-US" sz="1800" b="false" i="false" u="none" strike="noStrike" spc="-100">
                <a:solidFill>
                  <a:srgbClr val="3C3C3C"/>
                </a:solidFill>
                <a:latin typeface="Pretendard Regular"/>
              </a:rPr>
              <a:t>, '</a:t>
            </a:r>
            <a:r>
              <a:rPr lang="ko-KR" sz="1800" b="false" i="false" u="none" strike="noStrike" spc="-100">
                <a:solidFill>
                  <a:srgbClr val="3C3C3C"/>
                </a:solidFill>
                <a:ea typeface="Pretendard Regular"/>
              </a:rPr>
              <a:t>서울</a:t>
            </a:r>
            <a:r>
              <a:rPr lang="en-US" sz="1800" b="false" i="false" u="none" strike="noStrike" spc="-100">
                <a:solidFill>
                  <a:srgbClr val="3C3C3C"/>
                </a:solidFill>
                <a:latin typeface="Pretendard Regular"/>
              </a:rPr>
              <a:t>', '</a:t>
            </a:r>
            <a:r>
              <a:rPr lang="ko-KR" sz="1800" b="false" i="false" u="none" strike="noStrike" spc="-100">
                <a:solidFill>
                  <a:srgbClr val="3C3C3C"/>
                </a:solidFill>
                <a:ea typeface="Pretendard Regular"/>
              </a:rPr>
              <a:t>서울시</a:t>
            </a:r>
            <a:r>
              <a:rPr lang="en-US" sz="1800" b="false" i="false" u="none" strike="noStrike" spc="-100">
                <a:solidFill>
                  <a:srgbClr val="3C3C3C"/>
                </a:solidFill>
                <a:latin typeface="Pretendard Regular"/>
              </a:rPr>
              <a:t>', '</a:t>
            </a:r>
            <a:r>
              <a:rPr lang="ko-KR" sz="1800" b="false" i="false" u="none" strike="noStrike" spc="-100">
                <a:solidFill>
                  <a:srgbClr val="3C3C3C"/>
                </a:solidFill>
                <a:ea typeface="Pretendard Regular"/>
              </a:rPr>
              <a:t>서울특별시</a:t>
            </a:r>
            <a:r>
              <a:rPr lang="en-US" sz="1800" b="false" i="false" u="none" strike="noStrike" spc="-100">
                <a:solidFill>
                  <a:srgbClr val="3C3C3C"/>
                </a:solidFill>
                <a:latin typeface="Pretendard Regular"/>
              </a:rPr>
              <a:t>' </a:t>
            </a:r>
            <a:r>
              <a:rPr lang="ko-KR" sz="1800" b="false" i="false" u="none" strike="noStrike" spc="-100">
                <a:solidFill>
                  <a:srgbClr val="3C3C3C"/>
                </a:solidFill>
                <a:ea typeface="Pretendard Regular"/>
              </a:rPr>
              <a:t>처럼</a:t>
            </a:r>
            <a:r>
              <a:rPr lang="en-US" sz="1800" b="false" i="false" u="none" strike="noStrike" spc="-100">
                <a:solidFill>
                  <a:srgbClr val="3C3C3C"/>
                </a:solidFill>
                <a:latin typeface="Pretendard Regular"/>
              </a:rPr>
              <a:t> 3</a:t>
            </a:r>
            <a:r>
              <a:rPr lang="ko-KR" sz="1800" b="false" i="false" u="none" strike="noStrike" spc="-100">
                <a:solidFill>
                  <a:srgbClr val="3C3C3C"/>
                </a:solidFill>
                <a:ea typeface="Pretendard Regular"/>
              </a:rPr>
              <a:t>가지의</a:t>
            </a:r>
            <a:r>
              <a:rPr lang="en-US" sz="18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3C3C3C"/>
                </a:solidFill>
                <a:ea typeface="Pretendard Regular"/>
              </a:rPr>
              <a:t>입력</a:t>
            </a:r>
            <a:r>
              <a:rPr lang="en-US" sz="18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3C3C3C"/>
                </a:solidFill>
                <a:ea typeface="Pretendard Regular"/>
              </a:rPr>
              <a:t>경우의</a:t>
            </a:r>
            <a:r>
              <a:rPr lang="en-US" sz="18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3C3C3C"/>
                </a:solidFill>
                <a:ea typeface="Pretendard Regular"/>
              </a:rPr>
              <a:t>수를</a:t>
            </a:r>
            <a:r>
              <a:rPr lang="en-US" sz="18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3C3C3C"/>
                </a:solidFill>
                <a:ea typeface="Pretendard Regular"/>
              </a:rPr>
              <a:t>가진다</a:t>
            </a:r>
            <a:r>
              <a:rPr lang="en-US" sz="1800" b="false" i="false" u="none" strike="noStrike" spc="-100">
                <a:solidFill>
                  <a:srgbClr val="3C3C3C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3630"/>
              </a:lnSpc>
            </a:pP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3630"/>
              </a:lnSpc>
            </a:pP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사진에서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보이는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것처럼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지역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이름이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같아도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모든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목록이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나타난다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49300" y="711200"/>
            <a:ext cx="70485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2960"/>
              </a:lnSpc>
            </a:pPr>
            <a:r>
              <a:rPr lang="ko-KR" sz="8000" b="false" i="false" u="none" strike="noStrike">
                <a:solidFill>
                  <a:srgbClr val="2D2D2D"/>
                </a:solidFill>
                <a:highlight>
                  <a:srgbClr val="FFFFFF"/>
                </a:highlight>
                <a:ea typeface="Pretendard Bold"/>
              </a:rPr>
              <a:t>장애인</a:t>
            </a:r>
            <a:r>
              <a:rPr lang="en-US" sz="8000" b="false" i="false" u="none" strike="noStrike">
                <a:solidFill>
                  <a:srgbClr val="2D2D2D"/>
                </a:solidFill>
                <a:highlight>
                  <a:srgbClr val="FFFFFF"/>
                </a:highlight>
                <a:latin typeface="Pretendard Bold"/>
              </a:rPr>
              <a:t> </a:t>
            </a:r>
            <a:r>
              <a:rPr lang="ko-KR" sz="8000" b="false" i="false" u="none" strike="noStrike">
                <a:solidFill>
                  <a:srgbClr val="2D2D2D"/>
                </a:solidFill>
                <a:highlight>
                  <a:srgbClr val="FFFFFF"/>
                </a:highlight>
                <a:ea typeface="Pretendard Bold"/>
              </a:rPr>
              <a:t>시설</a:t>
            </a:r>
            <a:r>
              <a:rPr lang="en-US" sz="8000" b="false" i="false" u="none" strike="noStrike">
                <a:solidFill>
                  <a:srgbClr val="2D2D2D"/>
                </a:solidFill>
                <a:highlight>
                  <a:srgbClr val="FFFFFF"/>
                </a:highlight>
                <a:latin typeface="Pretendard Bold"/>
              </a:rPr>
              <a:t> </a:t>
            </a:r>
            <a:r>
              <a:rPr lang="ko-KR" sz="8000" b="false" i="false" u="none" strike="noStrike">
                <a:solidFill>
                  <a:srgbClr val="2D2D2D"/>
                </a:solidFill>
                <a:highlight>
                  <a:srgbClr val="FFFFFF"/>
                </a:highlight>
                <a:ea typeface="Pretendard Bold"/>
              </a:rPr>
              <a:t>검색</a:t>
            </a:r>
            <a:r>
              <a:rPr lang="en-US" sz="8000" b="false" i="false" u="none" strike="noStrike" spc="-700">
                <a:solidFill>
                  <a:srgbClr val="D94925"/>
                </a:solidFill>
                <a:latin typeface="Pretendard Bold"/>
              </a:rPr>
              <a:t>.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2640000">
            <a:off x="16878300" y="1028700"/>
            <a:ext cx="546100" cy="12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145000" y="9525000"/>
            <a:ext cx="546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true" i="false" u="none" strike="noStrike">
                <a:solidFill>
                  <a:srgbClr val="2D2D2D"/>
                </a:solidFill>
                <a:latin typeface="Pinyon Script"/>
              </a:rPr>
              <a:t>05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98500" y="2451100"/>
            <a:ext cx="6896100" cy="12700"/>
          </a:xfrm>
          <a:prstGeom prst="rect">
            <a:avLst/>
          </a:prstGeom>
        </p:spPr>
      </p:pic>
      <p:pic>
        <p:nvPicPr>
          <p:cNvPr name="Picture 7" id="7">
            <a:hlinkClick r:id="rId5" tooltip="https://github.com/ziuom/ziuom/tree/8304ae3ce14a5ff06c182d6cd88108ff1b105725/%EC%9E%A5%EC%95%A0%EC%9D%B8%EC%8B%9C%EC%84%A4%EA%B2%80%EC%83%89"/>
          </p:cNvPr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416800" y="1231900"/>
            <a:ext cx="1422400" cy="142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839200" y="4356100"/>
            <a:ext cx="8115300" cy="46609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7950200" y="215900"/>
            <a:ext cx="24003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400" b="false" i="false" u="none" strike="noStrike" spc="100">
                <a:solidFill>
                  <a:srgbClr val="3C3C3C"/>
                </a:solidFill>
                <a:latin typeface="Gmarket Sans Bold"/>
              </a:rPr>
              <a:t>PORTFOLIO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9300" y="6819900"/>
            <a:ext cx="8153400" cy="2705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96710"/>
              </a:lnSpc>
            </a:pP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주제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.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SemiBold"/>
              </a:rPr>
              <a:t>   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장애인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전용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체육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시설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찾기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96710"/>
              </a:lnSpc>
            </a:pP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사용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 </a:t>
            </a: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언어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 / </a:t>
            </a: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프레임워크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.   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Regular"/>
              </a:rPr>
              <a:t>Python, Streamlit</a:t>
            </a:r>
          </a:p>
          <a:p>
            <a:pPr algn="l" lvl="0">
              <a:lnSpc>
                <a:spcPct val="196710"/>
              </a:lnSpc>
            </a:pP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라이브러리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.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Regular"/>
              </a:rPr>
              <a:t>   Streamlit, Requests, Pandas</a:t>
            </a:r>
          </a:p>
          <a:p>
            <a:pPr algn="l" lvl="0">
              <a:lnSpc>
                <a:spcPct val="196710"/>
              </a:lnSpc>
            </a:pP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업로드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 </a:t>
            </a: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채널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.   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GitHub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C2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9300" y="711200"/>
            <a:ext cx="59817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2960"/>
              </a:lnSpc>
            </a:pPr>
            <a:r>
              <a:rPr lang="ko-KR" sz="8000" b="false" i="false" u="none" strike="noStrike">
                <a:solidFill>
                  <a:srgbClr val="2D2D2D"/>
                </a:solidFill>
                <a:highlight>
                  <a:srgbClr val="FFFFFF"/>
                </a:highlight>
                <a:ea typeface="Pretendard Bold"/>
              </a:rPr>
              <a:t>이미지</a:t>
            </a:r>
            <a:r>
              <a:rPr lang="en-US" sz="8000" b="false" i="false" u="none" strike="noStrike">
                <a:solidFill>
                  <a:srgbClr val="2D2D2D"/>
                </a:solidFill>
                <a:highlight>
                  <a:srgbClr val="FFFFFF"/>
                </a:highlight>
                <a:latin typeface="Pretendard Bold"/>
              </a:rPr>
              <a:t> </a:t>
            </a:r>
            <a:r>
              <a:rPr lang="ko-KR" sz="8000" b="false" i="false" u="none" strike="noStrike">
                <a:solidFill>
                  <a:srgbClr val="2D2D2D"/>
                </a:solidFill>
                <a:highlight>
                  <a:srgbClr val="FFFFFF"/>
                </a:highlight>
                <a:ea typeface="Pretendard Bold"/>
              </a:rPr>
              <a:t>분류</a:t>
            </a:r>
            <a:r>
              <a:rPr lang="en-US" sz="8000" b="false" i="false" u="none" strike="noStrike" spc="-700">
                <a:solidFill>
                  <a:srgbClr val="D94925"/>
                </a:solidFill>
                <a:latin typeface="Pretendard Bold"/>
              </a:rPr>
              <a:t>.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2640000">
            <a:off x="16878300" y="1028700"/>
            <a:ext cx="546100" cy="12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7145000" y="9525000"/>
            <a:ext cx="546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true" i="false" u="none" strike="noStrike">
                <a:solidFill>
                  <a:srgbClr val="2D2D2D"/>
                </a:solidFill>
                <a:latin typeface="Pinyon Script"/>
              </a:rPr>
              <a:t>06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49300" y="3073400"/>
            <a:ext cx="9880600" cy="240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3630"/>
              </a:lnSpc>
            </a:pPr>
            <a:r>
              <a:rPr lang="en-US" sz="2000" b="false" i="false" u="none" strike="noStrike" spc="-200">
                <a:solidFill>
                  <a:srgbClr val="FFFFFF"/>
                </a:solidFill>
                <a:highlight>
                  <a:srgbClr val="D94925"/>
                </a:highlight>
                <a:latin typeface="Pretendard Regular"/>
              </a:rPr>
              <a:t>CNN(Convolutional Neural Network)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을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활용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한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피자와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아이스크림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이미지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분류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모델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3630"/>
              </a:lnSpc>
            </a:pP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3630"/>
              </a:lnSpc>
            </a:pP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Kaggle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에서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제공하는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"Pizza vs Ice Cream"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이미지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데이터셋을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이용하여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 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Google Colab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에서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개발하였다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3630"/>
              </a:lnSpc>
            </a:pP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3630"/>
              </a:lnSpc>
            </a:pP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이미지를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모델에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학습할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수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있도록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전처리한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후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, </a:t>
            </a:r>
            <a:r>
              <a:rPr lang="en-US" sz="2000" b="false" i="false" u="none" strike="noStrike" spc="-200">
                <a:solidFill>
                  <a:srgbClr val="FFFFFF"/>
                </a:solidFill>
                <a:highlight>
                  <a:srgbClr val="D94925"/>
                </a:highlight>
                <a:latin typeface="Pretendard Regular"/>
              </a:rPr>
              <a:t>TensorFlow</a:t>
            </a:r>
            <a:r>
              <a:rPr lang="ko-KR" sz="2000" b="false" i="false" u="none" strike="noStrike" spc="-200">
                <a:solidFill>
                  <a:srgbClr val="FFFFFF"/>
                </a:solidFill>
                <a:highlight>
                  <a:srgbClr val="D94925"/>
                </a:highlight>
                <a:ea typeface="Pretendard Regular"/>
              </a:rPr>
              <a:t>와</a:t>
            </a:r>
            <a:r>
              <a:rPr lang="en-US" sz="2000" b="false" i="false" u="none" strike="noStrike" spc="-200">
                <a:solidFill>
                  <a:srgbClr val="FFFFFF"/>
                </a:solidFill>
                <a:highlight>
                  <a:srgbClr val="D94925"/>
                </a:highlight>
                <a:latin typeface="Pretendard Regular"/>
              </a:rPr>
              <a:t> Keras</a:t>
            </a:r>
            <a:r>
              <a:rPr lang="ko-KR" sz="2000" b="false" i="false" u="none" strike="noStrike" spc="-200">
                <a:solidFill>
                  <a:srgbClr val="FFFFFF"/>
                </a:solidFill>
                <a:highlight>
                  <a:srgbClr val="D94925"/>
                </a:highlight>
                <a:ea typeface="Pretendard Regular"/>
              </a:rPr>
              <a:t>를</a:t>
            </a:r>
            <a:r>
              <a:rPr lang="en-US" sz="2000" b="false" i="false" u="none" strike="noStrike" spc="-200">
                <a:solidFill>
                  <a:srgbClr val="FFFFFF"/>
                </a:solidFill>
                <a:highlight>
                  <a:srgbClr val="D94925"/>
                </a:highlight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FFFFFF"/>
                </a:solidFill>
                <a:highlight>
                  <a:srgbClr val="D94925"/>
                </a:highlight>
                <a:ea typeface="Pretendard Regular"/>
              </a:rPr>
              <a:t>이용해</a:t>
            </a:r>
            <a:r>
              <a:rPr lang="en-US" sz="2000" b="false" i="false" u="none" strike="noStrike" spc="-200">
                <a:solidFill>
                  <a:srgbClr val="FFFFFF"/>
                </a:solidFill>
                <a:highlight>
                  <a:srgbClr val="D94925"/>
                </a:highlight>
                <a:latin typeface="Pretendard Regular"/>
              </a:rPr>
              <a:t> CNN</a:t>
            </a:r>
            <a:r>
              <a:rPr lang="ko-KR" sz="2000" b="false" i="false" u="none" strike="noStrike" spc="-200">
                <a:solidFill>
                  <a:srgbClr val="FFFFFF"/>
                </a:solidFill>
                <a:highlight>
                  <a:srgbClr val="D94925"/>
                </a:highlight>
                <a:ea typeface="Pretendard Regular"/>
              </a:rPr>
              <a:t>모델을</a:t>
            </a:r>
            <a:r>
              <a:rPr lang="en-US" sz="2000" b="false" i="false" u="none" strike="noStrike" spc="-200">
                <a:solidFill>
                  <a:srgbClr val="FFFFFF"/>
                </a:solidFill>
                <a:highlight>
                  <a:srgbClr val="D94925"/>
                </a:highlight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FFFFFF"/>
                </a:solidFill>
                <a:highlight>
                  <a:srgbClr val="D94925"/>
                </a:highlight>
                <a:ea typeface="Pretendard Regular"/>
              </a:rPr>
              <a:t>구성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하여</a:t>
            </a:r>
          </a:p>
          <a:p>
            <a:pPr algn="l" lvl="0">
              <a:lnSpc>
                <a:spcPct val="133630"/>
              </a:lnSpc>
            </a:pP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피자와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아이스크림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이미지를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분류할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수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있도록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만들었다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.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98500" y="2451100"/>
            <a:ext cx="5575300" cy="12700"/>
          </a:xfrm>
          <a:prstGeom prst="rect">
            <a:avLst/>
          </a:prstGeom>
        </p:spPr>
      </p:pic>
      <p:pic>
        <p:nvPicPr>
          <p:cNvPr name="Picture 7" id="7">
            <a:hlinkClick r:id="rId5" tooltip="https://github.com/ziuom/ziuom/blob/c1d8cbb0da662f25175d88e952b4790c68b8d744/%EA%B9%80%EC%A7%80%EC%9B%90_%EC%BC%80%EB%9D%BC%EC%8A%A4%EB%94%A5%EB%9F%AC%EB%8B%9D_pizza__vs_icecream.ipynb"/>
          </p:cNvPr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273800" y="1231900"/>
            <a:ext cx="1422400" cy="142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845800" y="1778000"/>
            <a:ext cx="6096000" cy="67310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749300" y="6819900"/>
            <a:ext cx="8153400" cy="2705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96710"/>
              </a:lnSpc>
            </a:pP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주제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.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SemiBold"/>
              </a:rPr>
              <a:t>   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이미지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분류를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통한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음식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인식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96710"/>
              </a:lnSpc>
            </a:pP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사용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 </a:t>
            </a: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언어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 / </a:t>
            </a: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프레임워크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.   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Regular"/>
              </a:rPr>
              <a:t>Python, TensorFlow, Keras</a:t>
            </a:r>
          </a:p>
          <a:p>
            <a:pPr algn="l" lvl="0">
              <a:lnSpc>
                <a:spcPct val="196710"/>
              </a:lnSpc>
            </a:pP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라이브러리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.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Regular"/>
              </a:rPr>
              <a:t>   numpy, matplotlib, tensorflow_hub, zipfile, os, math</a:t>
            </a:r>
          </a:p>
          <a:p>
            <a:pPr algn="l" lvl="0">
              <a:lnSpc>
                <a:spcPct val="196710"/>
              </a:lnSpc>
            </a:pP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업로드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 </a:t>
            </a: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채널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.   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GitHub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50200" y="215900"/>
            <a:ext cx="24003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400" b="false" i="false" u="none" strike="noStrike" spc="100">
                <a:solidFill>
                  <a:srgbClr val="3C3C3C"/>
                </a:solidFill>
                <a:latin typeface="Gmarket Sans Bold"/>
              </a:rPr>
              <a:t>PORTFOLIO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C2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9300" y="711200"/>
            <a:ext cx="59817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2960"/>
              </a:lnSpc>
            </a:pPr>
            <a:r>
              <a:rPr lang="ko-KR" sz="8000" b="false" i="false" u="none" strike="noStrike">
                <a:solidFill>
                  <a:srgbClr val="2D2D2D"/>
                </a:solidFill>
                <a:highlight>
                  <a:srgbClr val="FFFFFF"/>
                </a:highlight>
                <a:ea typeface="Pretendard Bold"/>
              </a:rPr>
              <a:t>이미지</a:t>
            </a:r>
            <a:r>
              <a:rPr lang="en-US" sz="8000" b="false" i="false" u="none" strike="noStrike">
                <a:solidFill>
                  <a:srgbClr val="2D2D2D"/>
                </a:solidFill>
                <a:highlight>
                  <a:srgbClr val="FFFFFF"/>
                </a:highlight>
                <a:latin typeface="Pretendard Bold"/>
              </a:rPr>
              <a:t> </a:t>
            </a:r>
            <a:r>
              <a:rPr lang="ko-KR" sz="8000" b="false" i="false" u="none" strike="noStrike">
                <a:solidFill>
                  <a:srgbClr val="2D2D2D"/>
                </a:solidFill>
                <a:highlight>
                  <a:srgbClr val="FFFFFF"/>
                </a:highlight>
                <a:ea typeface="Pretendard Bold"/>
              </a:rPr>
              <a:t>필터</a:t>
            </a:r>
            <a:r>
              <a:rPr lang="en-US" sz="8000" b="false" i="false" u="none" strike="noStrike" spc="-700">
                <a:solidFill>
                  <a:srgbClr val="D94925"/>
                </a:solidFill>
                <a:latin typeface="Pretendard Bold"/>
              </a:rPr>
              <a:t>.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2640000">
            <a:off x="16878300" y="1028700"/>
            <a:ext cx="546100" cy="12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7145000" y="9525000"/>
            <a:ext cx="546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true" i="false" u="none" strike="noStrike">
                <a:solidFill>
                  <a:srgbClr val="2D2D2D"/>
                </a:solidFill>
                <a:latin typeface="Pinyon Script"/>
              </a:rPr>
              <a:t>07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98500" y="2451100"/>
            <a:ext cx="5575300" cy="12700"/>
          </a:xfrm>
          <a:prstGeom prst="rect">
            <a:avLst/>
          </a:prstGeom>
        </p:spPr>
      </p:pic>
      <p:pic>
        <p:nvPicPr>
          <p:cNvPr name="Picture 6" id="6">
            <a:hlinkClick r:id="rId5" tooltip="https://github.com/ziuom/ziuom/blob/ec2f68077f311cf507b3ef5a0b3e0b82f81ba155/%EC%9D%B4%EB%AF%B8%EC%A7%80%ED%95%84%ED%84%B0%EC%97%B0%EC%82%B0(GUI_%EB%AF%B8%EC%A0%81%EC%9A%A9).ipynb"/>
          </p:cNvPr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273800" y="1231900"/>
            <a:ext cx="1422400" cy="1422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442200" y="5473700"/>
            <a:ext cx="9512300" cy="3467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7950200" y="215900"/>
            <a:ext cx="24003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400" b="false" i="false" u="none" strike="noStrike" spc="100">
                <a:solidFill>
                  <a:srgbClr val="3C3C3C"/>
                </a:solidFill>
                <a:latin typeface="Gmarket Sans Bold"/>
              </a:rPr>
              <a:t>PORTFOLIO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9300" y="6819900"/>
            <a:ext cx="8153400" cy="2705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96710"/>
              </a:lnSpc>
            </a:pP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주제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.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SemiBold"/>
              </a:rPr>
              <a:t>   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이미지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필터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연산을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이용한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이미지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처리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96710"/>
              </a:lnSpc>
            </a:pP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사용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 </a:t>
            </a: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언어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 / </a:t>
            </a: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프레임워크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.   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Python, OpenCV</a:t>
            </a:r>
          </a:p>
          <a:p>
            <a:pPr algn="l" lvl="0">
              <a:lnSpc>
                <a:spcPct val="196710"/>
              </a:lnSpc>
            </a:pP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라이브러리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.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Regular"/>
              </a:rPr>
              <a:t>   cv2, numpy, matplotlib</a:t>
            </a:r>
          </a:p>
          <a:p>
            <a:pPr algn="l" lvl="0">
              <a:lnSpc>
                <a:spcPct val="196710"/>
              </a:lnSpc>
            </a:pP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업로드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 </a:t>
            </a: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채널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.   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GitHub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9300" y="3073400"/>
            <a:ext cx="11252200" cy="240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3630"/>
              </a:lnSpc>
            </a:pPr>
            <a:r>
              <a:rPr lang="en-US" sz="2000" b="false" i="false" u="none" strike="noStrike" spc="-200">
                <a:solidFill>
                  <a:srgbClr val="FFFFFF"/>
                </a:solidFill>
                <a:highlight>
                  <a:srgbClr val="D94925"/>
                </a:highlight>
                <a:latin typeface="Pretendard Regular"/>
              </a:rPr>
              <a:t>OpenCV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를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사용한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이미지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필터링과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시각적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효과를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나타내는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모델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3630"/>
              </a:lnSpc>
            </a:pP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Google Colab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에서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개발하였다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3630"/>
              </a:lnSpc>
            </a:pP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3630"/>
              </a:lnSpc>
            </a:pP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샘플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이미지를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불러와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필터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연산을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준비한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후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,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다양한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필터를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사용하여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이미지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처리를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수행했다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. 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(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블러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,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샤프닝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,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엣지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검출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등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.)</a:t>
            </a:r>
          </a:p>
          <a:p>
            <a:pPr algn="l" lvl="0">
              <a:lnSpc>
                <a:spcPct val="133630"/>
              </a:lnSpc>
            </a:pP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3630"/>
              </a:lnSpc>
            </a:pP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필터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처리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결과를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시각화하고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각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필터의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효과를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비교하였다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